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256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3" r:id="rId45"/>
    <p:sldId id="304" r:id="rId46"/>
    <p:sldId id="305" r:id="rId47"/>
    <p:sldId id="306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480" r:id="rId56"/>
    <p:sldId id="481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482" r:id="rId84"/>
    <p:sldId id="483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484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485" r:id="rId125"/>
    <p:sldId id="486" r:id="rId126"/>
    <p:sldId id="380" r:id="rId127"/>
    <p:sldId id="381" r:id="rId128"/>
    <p:sldId id="382" r:id="rId129"/>
    <p:sldId id="383" r:id="rId130"/>
    <p:sldId id="384" r:id="rId131"/>
    <p:sldId id="385" r:id="rId132"/>
    <p:sldId id="487" r:id="rId133"/>
    <p:sldId id="386" r:id="rId134"/>
    <p:sldId id="387" r:id="rId135"/>
    <p:sldId id="388" r:id="rId136"/>
    <p:sldId id="389" r:id="rId137"/>
    <p:sldId id="390" r:id="rId138"/>
    <p:sldId id="391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88" r:id="rId165"/>
    <p:sldId id="418" r:id="rId166"/>
    <p:sldId id="419" r:id="rId167"/>
    <p:sldId id="420" r:id="rId168"/>
    <p:sldId id="421" r:id="rId169"/>
    <p:sldId id="422" r:id="rId170"/>
    <p:sldId id="489" r:id="rId171"/>
    <p:sldId id="490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91" r:id="rId181"/>
    <p:sldId id="492" r:id="rId182"/>
    <p:sldId id="431" r:id="rId183"/>
    <p:sldId id="432" r:id="rId184"/>
    <p:sldId id="433" r:id="rId185"/>
    <p:sldId id="434" r:id="rId186"/>
    <p:sldId id="493" r:id="rId187"/>
    <p:sldId id="494" r:id="rId188"/>
    <p:sldId id="446" r:id="rId189"/>
    <p:sldId id="435" r:id="rId190"/>
    <p:sldId id="436" r:id="rId191"/>
    <p:sldId id="437" r:id="rId192"/>
    <p:sldId id="438" r:id="rId193"/>
    <p:sldId id="439" r:id="rId194"/>
    <p:sldId id="440" r:id="rId195"/>
    <p:sldId id="441" r:id="rId196"/>
    <p:sldId id="442" r:id="rId197"/>
    <p:sldId id="443" r:id="rId198"/>
    <p:sldId id="444" r:id="rId199"/>
    <p:sldId id="445" r:id="rId200"/>
    <p:sldId id="495" r:id="rId201"/>
    <p:sldId id="496" r:id="rId202"/>
    <p:sldId id="497" r:id="rId203"/>
    <p:sldId id="447" r:id="rId204"/>
    <p:sldId id="448" r:id="rId205"/>
    <p:sldId id="450" r:id="rId206"/>
    <p:sldId id="451" r:id="rId207"/>
    <p:sldId id="498" r:id="rId208"/>
    <p:sldId id="499" r:id="rId209"/>
    <p:sldId id="452" r:id="rId210"/>
    <p:sldId id="453" r:id="rId211"/>
    <p:sldId id="454" r:id="rId212"/>
    <p:sldId id="455" r:id="rId213"/>
    <p:sldId id="456" r:id="rId214"/>
    <p:sldId id="457" r:id="rId215"/>
    <p:sldId id="458" r:id="rId216"/>
    <p:sldId id="459" r:id="rId217"/>
    <p:sldId id="460" r:id="rId218"/>
    <p:sldId id="461" r:id="rId219"/>
    <p:sldId id="462" r:id="rId220"/>
    <p:sldId id="463" r:id="rId221"/>
    <p:sldId id="464" r:id="rId222"/>
    <p:sldId id="500" r:id="rId223"/>
    <p:sldId id="501" r:id="rId224"/>
    <p:sldId id="465" r:id="rId225"/>
    <p:sldId id="466" r:id="rId226"/>
    <p:sldId id="467" r:id="rId227"/>
    <p:sldId id="468" r:id="rId228"/>
    <p:sldId id="469" r:id="rId229"/>
    <p:sldId id="470" r:id="rId230"/>
    <p:sldId id="471" r:id="rId231"/>
    <p:sldId id="502" r:id="rId232"/>
    <p:sldId id="503" r:id="rId233"/>
    <p:sldId id="472" r:id="rId234"/>
    <p:sldId id="473" r:id="rId235"/>
    <p:sldId id="474" r:id="rId236"/>
    <p:sldId id="475" r:id="rId237"/>
    <p:sldId id="476" r:id="rId238"/>
    <p:sldId id="477" r:id="rId239"/>
    <p:sldId id="478" r:id="rId240"/>
    <p:sldId id="479" r:id="rId241"/>
    <p:sldId id="504" r:id="rId242"/>
    <p:sldId id="505" r:id="rId2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FAE29-E92D-C83B-A68A-94013D87A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596487-ACD5-0609-9A5B-E5B73ABFB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EB88E9-90AF-D978-21AA-46F73B385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10F581-CB44-230C-796F-717DAAD4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F9FACC-FA16-7DA8-7DE3-72EE56BA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585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EF1AD-4B2D-36E4-87E4-C68499D2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8657C3-1AB5-62E1-96AF-399A0F14F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6519A9-53E6-5646-4251-92597A29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831BC8-C664-A29D-D440-827D696E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FEC64C-A55D-DA8F-83BE-4C1123C7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484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F34CDF9-4C9D-0E8C-86B1-EBDFAEF3E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2DD686-48EB-2E7F-448C-A32A8A94B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4B7890-13B7-B379-7890-B3AF4677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E84C5A-6A81-668D-4027-0439A3C2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F5602F-2543-285B-AD3E-7084701A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058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9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BB474-13C6-2AF0-FE66-533DB3CC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B5E1D2-B607-CB86-4A67-6C5C3E06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8E8B2E-9F8B-3A4B-97EC-81612504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7837C3-436E-DAB3-9E25-538DD896F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5454C7-1D6A-2369-4272-F009A7A7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47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152664-E2BA-F4FD-1957-BC56F80A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31E2BC-774A-603C-6C35-13563CDA2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7D491D-44F3-1C9E-23EE-A8A86360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FDD18B-5DA0-95F7-FFAE-B30E9845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013556-0EA4-0F95-F4D4-0E3C1E36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13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760B3-67D1-D839-A61A-F707A0BD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10EACC-AEEB-FF65-075E-D1C8E724F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EFCBC6-A419-6943-050B-5B272C1A3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4C712E-7BB8-3FA2-E867-D92CEA2C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3FBA37-347B-3C4C-7425-73B2E947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90BAFF-7498-F728-07C0-CF3559B6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27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29F37-868A-6FCA-15A4-4FD79420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52AAAF-4EC6-3D71-BF11-11AA6AE46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0E01C7-F1D7-75F3-2EC9-1355A0D32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013D9E-DE94-314B-AF52-17CCE9CD0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B62483-A258-AEAD-1884-5E10EFBC6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512186B-D02F-0139-C273-3E93FC0B5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7E2C6D-97E9-BC55-BBED-74FFB1AE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A3D5AE-A7A9-2354-D141-82B51424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357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63D79-3843-5209-0381-8FDD75BEA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CBE22C-8C87-7B59-C54B-D2A96A06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89C5E0-8D71-00A9-F3BB-89A16357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D457C5-B911-606E-B3A2-15DDF29A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10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F2F0F76-A9D4-56E1-C47C-EDDCA797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8B8C60-2BDB-D6E8-4000-60A88623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55D868-2189-FD77-A080-B1068B712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09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96499-83E1-A3FF-9B51-30916442A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EC0E3A-057D-9E98-8504-58D8B73A5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131616-2CA6-3FCF-ACAA-593D8EC6F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F8B81A-C4E7-4C24-0270-55ECE791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602472-06C8-0936-24F0-414FB19A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B44AB4-FBF0-1546-347B-4E07F48E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93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560CF-DD6D-31B5-5A58-739848AB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79E439-A9C6-DB8A-A1D5-8F56482BC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34253E-42EC-F4CA-3577-5105AD0F6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4D022E-4ED4-7EDB-C33D-CA048460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3FC098-CD86-53EE-1830-A9B94586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898582-717E-71F7-0828-0E941A77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17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DC475-811E-BE3E-B4B3-8B21F338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18463C-B102-44D3-D427-7308BB5B2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4AB5B2-8E79-09D0-8C4F-B2DA719F8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D1178-C23C-49A1-A7B8-37FF6749D889}" type="datetimeFigureOut">
              <a:rPr lang="ru-RU" smtClean="0"/>
              <a:t>23.01.2025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812756-1942-A01F-1136-6776D860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348060-F2CB-D186-C4E9-AE2BD5F59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583E7-04A9-4102-92BC-8AFF2B2AA80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67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36AE1-293C-256B-0539-15C63AEF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ОС </a:t>
            </a:r>
            <a:r>
              <a:rPr lang="en-US" dirty="0"/>
              <a:t>Linux</a:t>
            </a:r>
            <a:r>
              <a:rPr lang="ru-RU" dirty="0"/>
              <a:t> (для профессии Специалист по кибербезопасности)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3CB82D-39A1-E3A8-15E0-80D0FE6CA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789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83FAA-466B-100A-01D8-9FC6974E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Первая установка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6169A8-CE84-04E5-D516-5DC9BB8B2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01089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8852204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Основные функции </a:t>
            </a:r>
            <a:r>
              <a:rPr sz="4800" spc="-21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ядра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8" y="2800032"/>
            <a:ext cx="5426985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Поддержка внешних устройств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Хранение данных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8" y="3841433"/>
            <a:ext cx="2923985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Доступ к </a:t>
            </a:r>
            <a:r>
              <a:rPr sz="2267" spc="-2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сетям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6408" y="4362131"/>
            <a:ext cx="4115465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Планирование задач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Безопасность </a:t>
            </a:r>
            <a:r>
              <a:rPr sz="2267" spc="-1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системы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6224"/>
            <a:ext cx="7103364" cy="1410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25"/>
              </a:lnSpc>
            </a:pPr>
            <a:r>
              <a:rPr sz="4533" spc="-2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Поддержка</a:t>
            </a:r>
            <a:r>
              <a:rPr sz="4533" spc="2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 </a:t>
            </a:r>
            <a:r>
              <a:rPr sz="4533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внешних</a:t>
            </a:r>
          </a:p>
          <a:p>
            <a:pPr>
              <a:lnSpc>
                <a:spcPts val="5399"/>
              </a:lnSpc>
              <a:spcBef>
                <a:spcPts val="67"/>
              </a:spcBef>
            </a:pPr>
            <a:r>
              <a:rPr sz="4533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устройств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3426696"/>
            <a:ext cx="4260837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Съемные USB носители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Веб-камеры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4468097"/>
            <a:ext cx="3777223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Мыши и клавиатуры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899868" y="0"/>
            <a:ext cx="629213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642965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5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Хранение</a:t>
            </a:r>
            <a:r>
              <a:rPr sz="4800" spc="15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данных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2800031"/>
            <a:ext cx="1371232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RAM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3320731"/>
            <a:ext cx="4176781" cy="1397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Постоянное</a:t>
            </a:r>
            <a:r>
              <a:rPr sz="2267" spc="1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хранение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Виртуальная файловая</a:t>
            </a:r>
          </a:p>
          <a:p>
            <a:pPr marL="478580">
              <a:lnSpc>
                <a:spcPts val="2763"/>
              </a:lnSpc>
              <a:spcBef>
                <a:spcPts val="1336"/>
              </a:spcBef>
            </a:pPr>
            <a:r>
              <a:rPr sz="2267" spc="-1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система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470498" y="0"/>
            <a:ext cx="672150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552134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Доступ к </a:t>
            </a:r>
            <a:r>
              <a:rPr sz="4800" spc="-23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сетям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2800031"/>
            <a:ext cx="5249660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6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Работа</a:t>
            </a:r>
            <a:r>
              <a:rPr sz="2267" spc="16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 физическими </a:t>
            </a:r>
            <a:r>
              <a:rPr sz="2267" spc="-19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сетями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3320731"/>
            <a:ext cx="3430343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Виртуальные </a:t>
            </a:r>
            <a:r>
              <a:rPr sz="2267" spc="-2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сети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551874" y="0"/>
            <a:ext cx="5640125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399528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Планирование задач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5" y="2640332"/>
            <a:ext cx="4642133" cy="1053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Совместное использование</a:t>
            </a:r>
          </a:p>
          <a:p>
            <a:pPr marL="468392">
              <a:lnSpc>
                <a:spcPts val="2600"/>
              </a:lnSpc>
              <a:spcBef>
                <a:spcPts val="232"/>
              </a:spcBef>
            </a:pP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процессорного времени</a:t>
            </a:r>
          </a:p>
          <a:p>
            <a:pPr marL="468392">
              <a:lnSpc>
                <a:spcPts val="2600"/>
              </a:lnSpc>
              <a:spcBef>
                <a:spcPts val="299"/>
              </a:spcBef>
            </a:pP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программами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6595" y="4113532"/>
            <a:ext cx="4071547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Балансировка нагрузки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4999" y="4481832"/>
            <a:ext cx="3964296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процессора и приоритеты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653376" y="0"/>
            <a:ext cx="653862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496417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Безопасность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2800031"/>
            <a:ext cx="4996339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Права доступа к файлам для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4999" y="3193731"/>
            <a:ext cx="3692144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пользователей и групп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6408" y="3981130"/>
            <a:ext cx="4097617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Разрешение доступа к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84999" y="4374832"/>
            <a:ext cx="3009036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ресурсам </a:t>
            </a:r>
            <a:r>
              <a:rPr sz="2267" spc="-1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системы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939624" y="0"/>
            <a:ext cx="6252375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653511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Версия </a:t>
            </a:r>
            <a:r>
              <a:rPr sz="4800" spc="-21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ядра</a:t>
            </a:r>
            <a:r>
              <a:rPr sz="4800" spc="21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1" y="2800437"/>
            <a:ext cx="1302004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JHFWKO+Montserrat-Bold"/>
                <a:cs typeface="JHFWKO+Montserrat-Bold"/>
              </a:rPr>
              <a:t>A.B.C[.D]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400" y="3460836"/>
            <a:ext cx="1457283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Примеры: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3.2.101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5.4.20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5400" y="4781637"/>
            <a:ext cx="644144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spc="-64" dirty="0">
                <a:solidFill>
                  <a:srgbClr val="385F71"/>
                </a:solidFill>
                <a:latin typeface="JHFWKO+Montserrat-Bold"/>
                <a:cs typeface="JHFWKO+Montserrat-Bold"/>
              </a:rPr>
              <a:t>LTS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024428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Выводы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6396" y="2685297"/>
            <a:ext cx="9605361" cy="142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spc="-1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Узнали,</a:t>
            </a:r>
            <a:r>
              <a:rPr sz="2133" spc="1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133" spc="-24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что</a:t>
            </a:r>
            <a:r>
              <a:rPr sz="2133" spc="24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такое ядро </a:t>
            </a:r>
            <a:r>
              <a:rPr sz="2133" spc="1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ОС,</a:t>
            </a:r>
            <a:r>
              <a:rPr sz="2133" spc="-1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какие функции оно </a:t>
            </a:r>
            <a:r>
              <a:rPr sz="2133" spc="-16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выполняет,</a:t>
            </a:r>
          </a:p>
          <a:p>
            <a:pPr marL="468392">
              <a:lnSpc>
                <a:spcPts val="2600"/>
              </a:lnSpc>
              <a:spcBef>
                <a:spcPts val="232"/>
              </a:spcBef>
            </a:pP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рассмотрели монолитную и модульную </a:t>
            </a:r>
            <a:r>
              <a:rPr sz="2133" spc="-1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архитектуру</a:t>
            </a:r>
            <a:r>
              <a:rPr sz="2133" spc="1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ядра,</a:t>
            </a:r>
          </a:p>
          <a:p>
            <a:pPr marL="468392">
              <a:lnSpc>
                <a:spcPts val="2600"/>
              </a:lnSpc>
              <a:spcBef>
                <a:spcPts val="299"/>
              </a:spcBef>
            </a:pP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узнали, </a:t>
            </a:r>
            <a:r>
              <a:rPr sz="2133" spc="-24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что</a:t>
            </a:r>
            <a:r>
              <a:rPr sz="2133" spc="24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такое модули и какие преимущества в управлении</a:t>
            </a:r>
          </a:p>
          <a:p>
            <a:pPr marL="468392">
              <a:lnSpc>
                <a:spcPts val="2600"/>
              </a:lnSpc>
              <a:spcBef>
                <a:spcPts val="299"/>
              </a:spcBef>
            </a:pP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ресурсами </a:t>
            </a:r>
            <a:r>
              <a:rPr sz="2133" spc="-16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дает</a:t>
            </a:r>
            <a:r>
              <a:rPr sz="2133" spc="16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их использование.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6395" y="4831597"/>
            <a:ext cx="8281309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Познакомились с системой версионирования ядра 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94801" y="5199897"/>
            <a:ext cx="5452263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понятием долгосрочной поддержки.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6939415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Память в Linux.</a:t>
            </a:r>
          </a:p>
          <a:p>
            <a:pPr>
              <a:lnSpc>
                <a:spcPts val="7400"/>
              </a:lnSpc>
            </a:pPr>
            <a:r>
              <a:rPr sz="6133" spc="-17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Swapping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7" y="2640063"/>
            <a:ext cx="9780523" cy="1923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Цель:</a:t>
            </a:r>
            <a:r>
              <a:rPr sz="2267" spc="876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Познакомиться</a:t>
            </a:r>
            <a:r>
              <a:rPr sz="2267" spc="88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с</a:t>
            </a:r>
            <a:r>
              <a:rPr sz="2267" spc="880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процессом</a:t>
            </a:r>
            <a:r>
              <a:rPr sz="2267" spc="884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управления</a:t>
            </a:r>
            <a:r>
              <a:rPr sz="2267" spc="880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памятью</a:t>
            </a:r>
            <a:r>
              <a:rPr sz="2267" spc="880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в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Linux.</a:t>
            </a:r>
            <a:r>
              <a:rPr sz="2267" spc="725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spc="-15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Рассмотреть</a:t>
            </a:r>
            <a:r>
              <a:rPr sz="2267" spc="740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механизм</a:t>
            </a:r>
            <a:r>
              <a:rPr sz="2267" spc="736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работы</a:t>
            </a:r>
            <a:r>
              <a:rPr sz="2267" spc="735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виртуальной</a:t>
            </a:r>
            <a:r>
              <a:rPr sz="2267" spc="73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памяти</a:t>
            </a:r>
            <a:r>
              <a:rPr sz="2267" spc="725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в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Linux,</a:t>
            </a:r>
            <a:r>
              <a:rPr sz="2267" spc="213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определить</a:t>
            </a:r>
            <a:r>
              <a:rPr sz="2267" spc="213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назначение</a:t>
            </a:r>
            <a:r>
              <a:rPr sz="2267" spc="2136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файла</a:t>
            </a:r>
            <a:r>
              <a:rPr sz="2267" spc="2135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подкачки</a:t>
            </a:r>
            <a:r>
              <a:rPr sz="2267" spc="213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и</a:t>
            </a:r>
            <a:r>
              <a:rPr sz="2267" spc="213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spc="-2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его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расположение в системе.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B6107-F284-2556-DC75-A845461A1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C7F5B5-045B-1CA7-782B-17ECD6BE6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EE5F9-6570-5730-ED32-2C9BCD19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607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526156" y="0"/>
            <a:ext cx="66658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221000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48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Карта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1014821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Linux и управление памятью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5" y="3036229"/>
            <a:ext cx="4928780" cy="1756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Страница (page) = </a:t>
            </a:r>
            <a:r>
              <a:rPr sz="2133" spc="-2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4Кб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Процесс запрашивает память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Память </a:t>
            </a:r>
            <a:r>
              <a:rPr sz="2133" spc="-1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выделяется</a:t>
            </a:r>
            <a:r>
              <a:rPr sz="2133" spc="1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ядром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spc="-16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Кэш-буфер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6595" y="4966629"/>
            <a:ext cx="4024676" cy="795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LRU (least recently used)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Подкачка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764696" y="1326473"/>
            <a:ext cx="6427304" cy="550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9834880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Out Of </a:t>
            </a:r>
            <a:r>
              <a:rPr sz="4800" spc="23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Memory</a:t>
            </a:r>
            <a:r>
              <a:rPr sz="4800" spc="-23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8" y="3036097"/>
            <a:ext cx="4980217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Out Of Memory Management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OOM Killer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4077497"/>
            <a:ext cx="2281755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OOM score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75403" y="2001095"/>
            <a:ext cx="9695290" cy="4738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6495"/>
            <a:ext cx="10094976" cy="64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00"/>
              </a:lnSpc>
            </a:pPr>
            <a:r>
              <a:rPr sz="4267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Swapping и </a:t>
            </a:r>
            <a:r>
              <a:rPr sz="4267" spc="-13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виртуальная</a:t>
            </a:r>
            <a:r>
              <a:rPr sz="4267" spc="13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 </a:t>
            </a:r>
            <a:r>
              <a:rPr sz="4267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память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854801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Пространство </a:t>
            </a:r>
            <a:r>
              <a:rPr sz="4800" spc="-15" dirty="0">
                <a:solidFill>
                  <a:srgbClr val="385F71"/>
                </a:solidFill>
                <a:latin typeface="BJHGTI+Montserrat-Black"/>
                <a:cs typeface="BJHGTI+Montserrat-Black"/>
              </a:rPr>
              <a:t>подкачки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8" y="3036098"/>
            <a:ext cx="4202113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6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Раздел</a:t>
            </a:r>
            <a:r>
              <a:rPr sz="2267" spc="16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диска или файл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3556798"/>
            <a:ext cx="5194965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Подключается</a:t>
            </a:r>
            <a:r>
              <a:rPr sz="2267" spc="13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в любое время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6408" y="4077496"/>
            <a:ext cx="8521841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Увеличение объема виртуальной памяти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CNRDGL+ArialMT"/>
                <a:cs typeface="CNRDGL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EPDMRD+Montserrat-Regular"/>
                <a:cs typeface="EPDMRD+Montserrat-Regular"/>
              </a:rPr>
              <a:t>Сохранение данных при переходе в спящий режим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CF60A32-E0C4-79D5-2CCB-D9A9212C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47500" lnSpcReduction="20000"/>
          </a:bodyPr>
          <a:lstStyle/>
          <a:p>
            <a:r>
              <a:rPr lang="ru-RU" dirty="0"/>
              <a:t>Управление памятью </a:t>
            </a:r>
            <a:r>
              <a:rPr lang="ru-RU" dirty="0" err="1"/>
              <a:t>осущ</a:t>
            </a:r>
            <a:r>
              <a:rPr lang="ru-RU" dirty="0"/>
              <a:t> ядром. Вся доступная память - виртуальная память. </a:t>
            </a:r>
          </a:p>
          <a:p>
            <a:r>
              <a:rPr lang="ru-RU" dirty="0"/>
              <a:t>Стандартный размер памяти: </a:t>
            </a:r>
            <a:r>
              <a:rPr lang="ru-RU" dirty="0" err="1"/>
              <a:t>page</a:t>
            </a:r>
            <a:r>
              <a:rPr lang="ru-RU" dirty="0"/>
              <a:t> = 4КБ.</a:t>
            </a:r>
          </a:p>
          <a:p>
            <a:r>
              <a:rPr lang="ru-RU" dirty="0"/>
              <a:t>Кеш буфер - </a:t>
            </a:r>
            <a:r>
              <a:rPr lang="ru-RU" dirty="0" err="1"/>
              <a:t>исп</a:t>
            </a:r>
            <a:r>
              <a:rPr lang="ru-RU" dirty="0"/>
              <a:t> для увел скорости чтения и записи. Файл делится на страницы и помещается в буфер. Страницы без обращений, помечаются неактивными</a:t>
            </a:r>
          </a:p>
          <a:p>
            <a:r>
              <a:rPr lang="ru-RU" dirty="0"/>
              <a:t>List-</a:t>
            </a:r>
            <a:r>
              <a:rPr lang="ru-RU" dirty="0" err="1"/>
              <a:t>recwntly</a:t>
            </a:r>
            <a:r>
              <a:rPr lang="ru-RU" dirty="0"/>
              <a:t>-</a:t>
            </a:r>
            <a:r>
              <a:rPr lang="ru-RU" dirty="0" err="1"/>
              <a:t>use</a:t>
            </a:r>
            <a:r>
              <a:rPr lang="ru-RU" dirty="0"/>
              <a:t> выгружает неактивных страниц.</a:t>
            </a:r>
          </a:p>
          <a:p>
            <a:r>
              <a:rPr lang="ru-RU" dirty="0"/>
              <a:t>Расширение памяти происходит за счет подкачки или </a:t>
            </a:r>
            <a:r>
              <a:rPr lang="ru-RU" dirty="0" err="1"/>
              <a:t>swapping</a:t>
            </a:r>
            <a:endParaRPr lang="ru-RU" dirty="0"/>
          </a:p>
          <a:p>
            <a:endParaRPr lang="ru-RU" dirty="0"/>
          </a:p>
          <a:p>
            <a:r>
              <a:rPr lang="ru-RU" dirty="0"/>
              <a:t>Out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memory</a:t>
            </a:r>
            <a:r>
              <a:rPr lang="ru-RU" dirty="0"/>
              <a:t> </a:t>
            </a:r>
            <a:r>
              <a:rPr lang="ru-RU" dirty="0" err="1"/>
              <a:t>managment</a:t>
            </a:r>
            <a:r>
              <a:rPr lang="ru-RU" dirty="0"/>
              <a:t> - решение, при нехватке памяти</a:t>
            </a:r>
          </a:p>
          <a:p>
            <a:r>
              <a:rPr lang="ru-RU" dirty="0"/>
              <a:t>OOM </a:t>
            </a:r>
            <a:r>
              <a:rPr lang="ru-RU" dirty="0" err="1"/>
              <a:t>Killer</a:t>
            </a:r>
            <a:r>
              <a:rPr lang="ru-RU" dirty="0"/>
              <a:t> - убивает все второстепенные процессы при нехватке памяти</a:t>
            </a:r>
          </a:p>
          <a:p>
            <a:r>
              <a:rPr lang="ru-RU" dirty="0"/>
              <a:t>OOM </a:t>
            </a:r>
            <a:r>
              <a:rPr lang="ru-RU" dirty="0" err="1"/>
              <a:t>score</a:t>
            </a:r>
            <a:r>
              <a:rPr lang="ru-RU" dirty="0"/>
              <a:t> - параметр, определяющий важные и не важные параметры, процессы.</a:t>
            </a:r>
          </a:p>
          <a:p>
            <a:r>
              <a:rPr lang="ru-RU" dirty="0"/>
              <a:t>Чем выше значение </a:t>
            </a:r>
            <a:r>
              <a:rPr lang="ru-RU" dirty="0" err="1"/>
              <a:t>score</a:t>
            </a:r>
            <a:r>
              <a:rPr lang="ru-RU" dirty="0"/>
              <a:t>, тем выше вероятности его смерти.</a:t>
            </a:r>
          </a:p>
          <a:p>
            <a:endParaRPr lang="ru-RU" dirty="0"/>
          </a:p>
          <a:p>
            <a:r>
              <a:rPr lang="ru-RU" dirty="0" err="1"/>
              <a:t>Swapping</a:t>
            </a:r>
            <a:r>
              <a:rPr lang="ru-RU" dirty="0"/>
              <a:t> (страницы памяти копируются на пространство подкачки - это кол-во доступной </a:t>
            </a:r>
            <a:r>
              <a:rPr lang="ru-RU" dirty="0" err="1"/>
              <a:t>вирт</a:t>
            </a:r>
            <a:r>
              <a:rPr lang="ru-RU" dirty="0"/>
              <a:t> памяти) и </a:t>
            </a:r>
            <a:r>
              <a:rPr lang="ru-RU" dirty="0" err="1"/>
              <a:t>вирт</a:t>
            </a:r>
            <a:r>
              <a:rPr lang="ru-RU" dirty="0"/>
              <a:t> память.</a:t>
            </a:r>
          </a:p>
          <a:p>
            <a:r>
              <a:rPr lang="ru-RU" dirty="0" err="1"/>
              <a:t>Ram</a:t>
            </a:r>
            <a:r>
              <a:rPr lang="ru-RU" dirty="0"/>
              <a:t> </a:t>
            </a:r>
          </a:p>
          <a:p>
            <a:r>
              <a:rPr lang="ru-RU" dirty="0" err="1"/>
              <a:t>Swap</a:t>
            </a:r>
            <a:r>
              <a:rPr lang="ru-RU" dirty="0"/>
              <a:t> </a:t>
            </a:r>
          </a:p>
          <a:p>
            <a:r>
              <a:rPr lang="ru-RU" dirty="0"/>
              <a:t>=</a:t>
            </a:r>
          </a:p>
          <a:p>
            <a:r>
              <a:rPr lang="ru-RU" dirty="0"/>
              <a:t>Virtual </a:t>
            </a:r>
            <a:r>
              <a:rPr lang="ru-RU" dirty="0" err="1"/>
              <a:t>memory</a:t>
            </a:r>
            <a:endParaRPr lang="ru-RU" dirty="0"/>
          </a:p>
          <a:p>
            <a:r>
              <a:rPr lang="ru-RU" dirty="0"/>
              <a:t>Пространство подкачки:</a:t>
            </a:r>
          </a:p>
          <a:p>
            <a:r>
              <a:rPr lang="ru-RU" dirty="0"/>
              <a:t>Раздел диска или файл</a:t>
            </a:r>
          </a:p>
          <a:p>
            <a:r>
              <a:rPr lang="ru-RU" dirty="0"/>
              <a:t>Подключается в любое время</a:t>
            </a:r>
          </a:p>
          <a:p>
            <a:r>
              <a:rPr lang="ru-RU" dirty="0"/>
              <a:t>Увеличение </a:t>
            </a:r>
            <a:r>
              <a:rPr lang="ru-RU" dirty="0" err="1"/>
              <a:t>обьема</a:t>
            </a:r>
            <a:r>
              <a:rPr lang="ru-RU" dirty="0"/>
              <a:t> </a:t>
            </a:r>
            <a:r>
              <a:rPr lang="ru-RU" dirty="0" err="1"/>
              <a:t>вирт</a:t>
            </a:r>
            <a:r>
              <a:rPr lang="ru-RU" dirty="0"/>
              <a:t> памяти</a:t>
            </a:r>
          </a:p>
          <a:p>
            <a:r>
              <a:rPr lang="ru-RU" dirty="0"/>
              <a:t>Сохранение данных при переходе в спящий режим.</a:t>
            </a:r>
          </a:p>
          <a:p>
            <a:endParaRPr lang="ru-RU" dirty="0"/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swapon</a:t>
            </a:r>
            <a:r>
              <a:rPr lang="ru-RU" dirty="0"/>
              <a:t> --</a:t>
            </a:r>
            <a:r>
              <a:rPr lang="ru-RU" dirty="0" err="1"/>
              <a:t>show</a:t>
            </a:r>
            <a:r>
              <a:rPr lang="ru-RU" dirty="0"/>
              <a:t> - узнаем размер подкачки.</a:t>
            </a:r>
          </a:p>
          <a:p>
            <a:r>
              <a:rPr lang="ru-RU" dirty="0" err="1"/>
              <a:t>Partition</a:t>
            </a:r>
            <a:r>
              <a:rPr lang="ru-RU" dirty="0"/>
              <a:t> - размер </a:t>
            </a:r>
            <a:r>
              <a:rPr lang="ru-RU" dirty="0" err="1"/>
              <a:t>подчкачки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38723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8" y="1354602"/>
            <a:ext cx="7212041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Процесс в 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063"/>
            <a:ext cx="9761275" cy="1397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Цель:</a:t>
            </a:r>
            <a:r>
              <a:rPr sz="2267" spc="127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определить,</a:t>
            </a:r>
            <a:r>
              <a:rPr sz="2267" spc="136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spc="-2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что</a:t>
            </a:r>
            <a:r>
              <a:rPr sz="2267" spc="15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такое</a:t>
            </a:r>
            <a:r>
              <a:rPr sz="2267" spc="13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процесс</a:t>
            </a:r>
            <a:r>
              <a:rPr sz="2267" spc="132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и</a:t>
            </a:r>
            <a:r>
              <a:rPr sz="2267" spc="12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какими</a:t>
            </a:r>
            <a:r>
              <a:rPr sz="2267" spc="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атрибутами</a:t>
            </a:r>
            <a:r>
              <a:rPr sz="2267" spc="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он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spc="-2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обладает.</a:t>
            </a:r>
            <a:r>
              <a:rPr sz="2267" spc="2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spc="-1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Рассмотреть</a:t>
            </a:r>
            <a:r>
              <a:rPr sz="2267" spc="1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spc="-1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состояния</a:t>
            </a:r>
            <a:r>
              <a:rPr sz="2267" spc="1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процесса и как он</a:t>
            </a:r>
            <a:r>
              <a:rPr sz="2267" spc="-4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spc="-2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рождается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в системе.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221000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48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Карта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312074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Процесс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7" y="3036109"/>
            <a:ext cx="9251203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Выполняющаяся программа </a:t>
            </a:r>
            <a:r>
              <a:rPr sz="2267" spc="-1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называется</a:t>
            </a:r>
            <a:r>
              <a:rPr sz="2267" spc="1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в Linux</a:t>
            </a:r>
            <a:r>
              <a:rPr sz="2267" spc="-3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u="sng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процессом.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B8E8E-52FE-99D6-7150-35E42D77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4343D4-49D8-F1B0-C55C-8533485E2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C939BD-61F8-81D1-1257-7457CB8D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187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19165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6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Рождение</a:t>
            </a:r>
            <a:r>
              <a:rPr sz="4800" spc="16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процесса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3308" y="3036244"/>
            <a:ext cx="4299125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1)</a:t>
            </a:r>
            <a:r>
              <a:rPr sz="2133" spc="1841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Присвоить процессу имя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237" y="3518845"/>
            <a:ext cx="8677936" cy="796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2)</a:t>
            </a:r>
            <a:r>
              <a:rPr sz="2133" spc="184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Добавить информацию о процессе в список процессов</a:t>
            </a:r>
          </a:p>
          <a:p>
            <a:pPr marL="1083"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3)</a:t>
            </a:r>
            <a:r>
              <a:rPr sz="2133" spc="184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Определить приоритет процесса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2048" y="4484044"/>
            <a:ext cx="7247673" cy="796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4)</a:t>
            </a:r>
            <a:r>
              <a:rPr sz="2133" spc="184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Сформировать блок управления процессом</a:t>
            </a:r>
          </a:p>
          <a:p>
            <a:pPr marL="25731"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5)</a:t>
            </a:r>
            <a:r>
              <a:rPr sz="2133" spc="184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Предоставить процессу нужные ему ресурсы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063028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36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Атрибуты</a:t>
            </a:r>
            <a:r>
              <a:rPr sz="4800" spc="36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процесса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3309" y="3036244"/>
            <a:ext cx="5066137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1)</a:t>
            </a:r>
            <a:r>
              <a:rPr sz="2133" spc="1841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Идентификатор процесса (pid)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2047" y="3518844"/>
            <a:ext cx="9270463" cy="2245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90"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2)</a:t>
            </a:r>
            <a:r>
              <a:rPr sz="2133" spc="184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Идентификатор </a:t>
            </a:r>
            <a:r>
              <a:rPr sz="2133" spc="-1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родительского</a:t>
            </a:r>
            <a:r>
              <a:rPr sz="2133" spc="1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процесса (parent process ID)</a:t>
            </a:r>
          </a:p>
          <a:p>
            <a:pPr marL="26273"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3)</a:t>
            </a:r>
            <a:r>
              <a:rPr sz="2133" spc="184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Открытые файловые дескрипторы (fd)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4)</a:t>
            </a:r>
            <a:r>
              <a:rPr sz="2133" spc="184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spc="-2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Текущий</a:t>
            </a:r>
            <a:r>
              <a:rPr sz="2133" spc="2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рабочий каталог (cwd)</a:t>
            </a:r>
          </a:p>
          <a:p>
            <a:pPr marL="25731"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5)</a:t>
            </a:r>
            <a:r>
              <a:rPr sz="2133" spc="184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Переменные </a:t>
            </a:r>
            <a:r>
              <a:rPr sz="2133" spc="-1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окружения</a:t>
            </a:r>
            <a:r>
              <a:rPr sz="2133" spc="1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(environ)</a:t>
            </a:r>
          </a:p>
          <a:p>
            <a:pPr marL="14084"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6)</a:t>
            </a:r>
            <a:r>
              <a:rPr sz="2133" spc="184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Приоритет (nice)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21286" y="0"/>
            <a:ext cx="587071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250784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27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Состояния</a:t>
            </a:r>
            <a:r>
              <a:rPr sz="4800" spc="27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процесса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223767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Сигналы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0" y="3036100"/>
            <a:ext cx="10333877" cy="871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u="sng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Сигнал</a:t>
            </a:r>
            <a:r>
              <a:rPr sz="2267" spc="275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-</a:t>
            </a:r>
            <a:r>
              <a:rPr sz="2267" spc="276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способ</a:t>
            </a:r>
            <a:r>
              <a:rPr sz="2267" spc="27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информирования</a:t>
            </a:r>
            <a:r>
              <a:rPr sz="2267" spc="276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процесса</a:t>
            </a:r>
            <a:r>
              <a:rPr sz="2267" spc="276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ядром</a:t>
            </a:r>
            <a:r>
              <a:rPr sz="2267" spc="276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происшествии </a:t>
            </a:r>
            <a:r>
              <a:rPr sz="2267" spc="-2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какого-то</a:t>
            </a:r>
            <a:r>
              <a:rPr sz="2267" spc="2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события.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401" y="4077500"/>
            <a:ext cx="10311063" cy="871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spc="-2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Если</a:t>
            </a:r>
            <a:r>
              <a:rPr sz="2267" spc="496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возникает</a:t>
            </a:r>
            <a:r>
              <a:rPr sz="2267" spc="48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несколько</a:t>
            </a:r>
            <a:r>
              <a:rPr sz="2267" spc="48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однотипных</a:t>
            </a:r>
            <a:r>
              <a:rPr sz="2267" spc="481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событий,</a:t>
            </a:r>
            <a:r>
              <a:rPr sz="2267" spc="47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процессу</a:t>
            </a:r>
            <a:r>
              <a:rPr sz="2267" spc="481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spc="-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будет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подан </a:t>
            </a:r>
            <a:r>
              <a:rPr sz="2267" spc="-2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только</a:t>
            </a:r>
            <a:r>
              <a:rPr sz="2267" spc="2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один сигнал.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ABDE852-F5C8-34E6-8B84-9EF6804D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Процесс выполняется в области памяти, выделенной ему ядром.</a:t>
            </a:r>
          </a:p>
          <a:p>
            <a:r>
              <a:rPr lang="ru-RU" dirty="0"/>
              <a:t>Большое значение имеет владелец процесса.</a:t>
            </a:r>
          </a:p>
          <a:p>
            <a:r>
              <a:rPr lang="ru-RU" dirty="0"/>
              <a:t>Выполняющаяся программа называется процессом. Которому присваивается уникальный номер - PID.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Рождение процесса:</a:t>
            </a:r>
          </a:p>
          <a:p>
            <a:r>
              <a:rPr lang="ru-RU" dirty="0"/>
              <a:t>1. Присвоить процессу имя</a:t>
            </a:r>
          </a:p>
          <a:p>
            <a:r>
              <a:rPr lang="ru-RU" dirty="0"/>
              <a:t>2. Добавить инфу о процессе в список процессов</a:t>
            </a:r>
          </a:p>
          <a:p>
            <a:r>
              <a:rPr lang="ru-RU" dirty="0"/>
              <a:t>3. Определить приоритет процесса</a:t>
            </a:r>
          </a:p>
          <a:p>
            <a:r>
              <a:rPr lang="ru-RU" dirty="0"/>
              <a:t>4. Сформировать блок управления процессом - </a:t>
            </a:r>
            <a:r>
              <a:rPr lang="ru-RU" dirty="0" err="1"/>
              <a:t>стрктр</a:t>
            </a:r>
            <a:r>
              <a:rPr lang="ru-RU" dirty="0"/>
              <a:t> данных, содержащая инфу о управлении конкретным процессом</a:t>
            </a:r>
          </a:p>
          <a:p>
            <a:r>
              <a:rPr lang="ru-RU" dirty="0"/>
              <a:t>5. ОС должна предоставить процессу необходимые </a:t>
            </a:r>
            <a:r>
              <a:rPr lang="ru-RU" dirty="0" err="1"/>
              <a:t>ресы</a:t>
            </a:r>
            <a:r>
              <a:rPr lang="ru-RU" dirty="0"/>
              <a:t>: память и процессорное время.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Атрибуты процесса:</a:t>
            </a:r>
          </a:p>
          <a:p>
            <a:r>
              <a:rPr lang="ru-RU" dirty="0"/>
              <a:t>PID- целое число</a:t>
            </a:r>
          </a:p>
          <a:p>
            <a:r>
              <a:rPr lang="ru-RU" dirty="0"/>
              <a:t>PP ID </a:t>
            </a:r>
            <a:r>
              <a:rPr lang="ru-RU" dirty="0" err="1"/>
              <a:t>идентефикатор</a:t>
            </a:r>
            <a:r>
              <a:rPr lang="ru-RU" dirty="0"/>
              <a:t> родительского процесса</a:t>
            </a:r>
          </a:p>
          <a:p>
            <a:r>
              <a:rPr lang="ru-RU" dirty="0"/>
              <a:t>FD - дескриптор файла. Некое число, которое </a:t>
            </a:r>
            <a:r>
              <a:rPr lang="ru-RU" dirty="0" err="1"/>
              <a:t>идентефицирует</a:t>
            </a:r>
            <a:r>
              <a:rPr lang="ru-RU" dirty="0"/>
              <a:t> файл в системе</a:t>
            </a:r>
          </a:p>
          <a:p>
            <a:r>
              <a:rPr lang="ru-RU" dirty="0"/>
              <a:t>Текущий рабочий каталог - </a:t>
            </a:r>
            <a:r>
              <a:rPr lang="ru-RU" dirty="0" err="1"/>
              <a:t>cwd</a:t>
            </a:r>
            <a:r>
              <a:rPr lang="ru-RU" dirty="0"/>
              <a:t>. Первое место, где процесс будет искать файл, если путь до него не указан</a:t>
            </a:r>
          </a:p>
          <a:p>
            <a:r>
              <a:rPr lang="ru-RU" dirty="0"/>
              <a:t>Переменные окружения - </a:t>
            </a:r>
            <a:r>
              <a:rPr lang="ru-RU" dirty="0" err="1"/>
              <a:t>environ</a:t>
            </a:r>
            <a:r>
              <a:rPr lang="ru-RU" dirty="0"/>
              <a:t>. Можно создать переменное окружение и передать процессу.</a:t>
            </a:r>
          </a:p>
          <a:p>
            <a:r>
              <a:rPr lang="ru-RU" dirty="0"/>
              <a:t>Приоритет - </a:t>
            </a:r>
            <a:r>
              <a:rPr lang="ru-RU" dirty="0" err="1"/>
              <a:t>nice</a:t>
            </a:r>
            <a:r>
              <a:rPr lang="ru-RU" dirty="0"/>
              <a:t>. Готовность уступит время другому процессу. Чем выше - тем большим процессам уступает.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Модель 3 состояний процесса:</a:t>
            </a:r>
          </a:p>
          <a:p>
            <a:r>
              <a:rPr lang="ru-RU" dirty="0"/>
              <a:t>1. Выполнение - активное состояние, во время которого процесс обладает всеми </a:t>
            </a:r>
            <a:r>
              <a:rPr lang="ru-RU" dirty="0" err="1"/>
              <a:t>ресами</a:t>
            </a:r>
            <a:r>
              <a:rPr lang="ru-RU" dirty="0"/>
              <a:t> и непосредственно выполняется процессором</a:t>
            </a:r>
          </a:p>
          <a:p>
            <a:r>
              <a:rPr lang="ru-RU" dirty="0"/>
              <a:t>2. Ожидание - пока процесс заблокирован. Процессу нужны </a:t>
            </a:r>
            <a:r>
              <a:rPr lang="ru-RU" dirty="0" err="1"/>
              <a:t>доп</a:t>
            </a:r>
            <a:r>
              <a:rPr lang="ru-RU" dirty="0"/>
              <a:t> данные либо освобождение ресурса.</a:t>
            </a:r>
          </a:p>
          <a:p>
            <a:r>
              <a:rPr lang="ru-RU" dirty="0"/>
              <a:t>3. Готовность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0256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86F26FC-3232-1440-9BBE-35FB915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ru-RU" dirty="0"/>
              <a:t>Модель 5 состояний: </a:t>
            </a:r>
          </a:p>
          <a:p>
            <a:r>
              <a:rPr lang="ru-RU" dirty="0"/>
              <a:t>Рождение</a:t>
            </a:r>
          </a:p>
          <a:p>
            <a:r>
              <a:rPr lang="ru-RU" dirty="0"/>
              <a:t>Готовность </a:t>
            </a:r>
          </a:p>
          <a:p>
            <a:r>
              <a:rPr lang="ru-RU" dirty="0"/>
              <a:t>Выполнение</a:t>
            </a:r>
          </a:p>
          <a:p>
            <a:r>
              <a:rPr lang="ru-RU" dirty="0"/>
              <a:t>Ожидание</a:t>
            </a:r>
          </a:p>
          <a:p>
            <a:r>
              <a:rPr lang="ru-RU" dirty="0"/>
              <a:t>Смерть</a:t>
            </a:r>
          </a:p>
          <a:p>
            <a:endParaRPr lang="ru-RU" dirty="0"/>
          </a:p>
          <a:p>
            <a:r>
              <a:rPr lang="ru-RU" dirty="0"/>
              <a:t>Сигнал - способ информирования процесса ядром о происшествии какого-то события. Если возникает нескольких однотипных событий, процессу будет подан только 1 сигнал.</a:t>
            </a:r>
          </a:p>
          <a:p>
            <a:r>
              <a:rPr lang="ru-RU" dirty="0"/>
              <a:t>Окончание процесса.</a:t>
            </a:r>
          </a:p>
          <a:p>
            <a:r>
              <a:rPr lang="ru-RU" dirty="0"/>
              <a:t>Сигналы при нажатии определенных клавиш.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Просмотр список всех процессов: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ps</a:t>
            </a:r>
            <a:r>
              <a:rPr lang="ru-RU" dirty="0"/>
              <a:t> -</a:t>
            </a:r>
            <a:r>
              <a:rPr lang="ru-RU" dirty="0" err="1"/>
              <a:t>ax</a:t>
            </a:r>
            <a:r>
              <a:rPr lang="ru-RU" dirty="0"/>
              <a:t> (список запущенных процессов)от </a:t>
            </a:r>
            <a:r>
              <a:rPr lang="ru-RU" dirty="0" err="1"/>
              <a:t>pid</a:t>
            </a:r>
            <a:r>
              <a:rPr lang="ru-RU" dirty="0"/>
              <a:t> до полного пути к процессу - результат наименования.</a:t>
            </a:r>
          </a:p>
          <a:p>
            <a:endParaRPr lang="ru-RU" dirty="0"/>
          </a:p>
          <a:p>
            <a:r>
              <a:rPr lang="ru-RU" dirty="0"/>
              <a:t>(Host)</a:t>
            </a:r>
            <a:r>
              <a:rPr lang="ru-RU" dirty="0" err="1"/>
              <a:t>Left</a:t>
            </a:r>
            <a:r>
              <a:rPr lang="ru-RU" dirty="0"/>
              <a:t> </a:t>
            </a:r>
            <a:r>
              <a:rPr lang="ru-RU" dirty="0" err="1"/>
              <a:t>ctrl</a:t>
            </a:r>
            <a:r>
              <a:rPr lang="ru-RU" dirty="0"/>
              <a:t> + </a:t>
            </a:r>
            <a:r>
              <a:rPr lang="ru-RU" dirty="0" err="1"/>
              <a:t>puss</a:t>
            </a:r>
            <a:r>
              <a:rPr lang="ru-RU" dirty="0"/>
              <a:t> + f2</a:t>
            </a:r>
          </a:p>
          <a:p>
            <a:r>
              <a:rPr lang="ru-RU" dirty="0"/>
              <a:t>Выполняем вход под своим пользователем.</a:t>
            </a:r>
          </a:p>
          <a:p>
            <a:r>
              <a:rPr lang="ru-RU" dirty="0"/>
              <a:t>Запускаем утилиту </a:t>
            </a:r>
            <a:r>
              <a:rPr lang="ru-RU" dirty="0" err="1"/>
              <a:t>nano</a:t>
            </a:r>
            <a:endParaRPr lang="ru-RU" dirty="0"/>
          </a:p>
          <a:p>
            <a:r>
              <a:rPr lang="ru-RU" dirty="0"/>
              <a:t>Host+pass+f1. Возвращаемся в первую консоль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ps</a:t>
            </a:r>
            <a:r>
              <a:rPr lang="ru-RU" dirty="0"/>
              <a:t> -</a:t>
            </a:r>
            <a:r>
              <a:rPr lang="ru-RU" dirty="0" err="1"/>
              <a:t>ax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Для остановки неугодных процессов используется утилита </a:t>
            </a:r>
            <a:r>
              <a:rPr lang="ru-RU" dirty="0" err="1"/>
              <a:t>kill</a:t>
            </a:r>
            <a:r>
              <a:rPr lang="ru-RU" dirty="0"/>
              <a:t> + аргумент и ключ -9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kill</a:t>
            </a:r>
            <a:r>
              <a:rPr lang="ru-RU" dirty="0"/>
              <a:t> -9 -</a:t>
            </a:r>
            <a:r>
              <a:rPr lang="ru-RU" dirty="0" err="1"/>
              <a:t>pid</a:t>
            </a:r>
            <a:r>
              <a:rPr lang="ru-RU" dirty="0"/>
              <a:t>-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ps</a:t>
            </a:r>
            <a:r>
              <a:rPr lang="ru-RU" dirty="0"/>
              <a:t> -</a:t>
            </a:r>
            <a:r>
              <a:rPr lang="ru-RU" dirty="0" err="1"/>
              <a:t>ax</a:t>
            </a:r>
            <a:endParaRPr lang="ru-RU" dirty="0"/>
          </a:p>
          <a:p>
            <a:r>
              <a:rPr lang="ru-RU" dirty="0"/>
              <a:t>Вот и закончилось удаление процессов.</a:t>
            </a:r>
          </a:p>
          <a:p>
            <a:endParaRPr lang="ru-RU" dirty="0"/>
          </a:p>
          <a:p>
            <a:r>
              <a:rPr lang="ru-RU" dirty="0"/>
              <a:t>Процессы зависят от пользователей, которые эти процессы породили.</a:t>
            </a:r>
          </a:p>
        </p:txBody>
      </p:sp>
    </p:spTree>
    <p:extLst>
      <p:ext uri="{BB962C8B-B14F-4D97-AF65-F5344CB8AC3E}">
        <p14:creationId xmlns:p14="http://schemas.microsoft.com/office/powerpoint/2010/main" val="29792835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024428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CHRPN+Montserrat-Black"/>
                <a:cs typeface="NCHRPN+Montserrat-Black"/>
              </a:rPr>
              <a:t>Выводы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0674" y="2714767"/>
            <a:ext cx="9645385" cy="2449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EHDGGS+ArialMT"/>
                <a:cs typeface="EHDGGS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6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Таким</a:t>
            </a:r>
            <a:r>
              <a:rPr sz="2267" spc="1041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образом,</a:t>
            </a:r>
            <a:r>
              <a:rPr sz="2267" spc="1028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мы</a:t>
            </a:r>
            <a:r>
              <a:rPr sz="2267" spc="1024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узнали,</a:t>
            </a:r>
            <a:r>
              <a:rPr sz="2267" spc="102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как</a:t>
            </a:r>
            <a:r>
              <a:rPr sz="2267" spc="1036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процесс</a:t>
            </a:r>
            <a:r>
              <a:rPr sz="2267" spc="1028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spc="-21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появляется</a:t>
            </a:r>
            <a:r>
              <a:rPr sz="2267" spc="104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в</a:t>
            </a:r>
          </a:p>
          <a:p>
            <a:pPr marL="478580"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системе,</a:t>
            </a:r>
            <a:r>
              <a:rPr sz="2267" spc="871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какие</a:t>
            </a:r>
            <a:r>
              <a:rPr sz="2267" spc="86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атрибуты</a:t>
            </a:r>
            <a:r>
              <a:rPr sz="2267" spc="864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он</a:t>
            </a:r>
            <a:r>
              <a:rPr sz="2267" spc="85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spc="-31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имеет,</a:t>
            </a:r>
            <a:r>
              <a:rPr sz="2267" spc="88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в</a:t>
            </a:r>
            <a:r>
              <a:rPr sz="2267" spc="85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каких</a:t>
            </a:r>
            <a:r>
              <a:rPr sz="2267" spc="864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spc="-1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состояниях</a:t>
            </a:r>
          </a:p>
          <a:p>
            <a:pPr marL="478580">
              <a:lnSpc>
                <a:spcPts val="2763"/>
              </a:lnSpc>
              <a:spcBef>
                <a:spcPts val="1336"/>
              </a:spcBef>
            </a:pPr>
            <a:r>
              <a:rPr sz="2267" spc="-33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может</a:t>
            </a:r>
            <a:r>
              <a:rPr sz="2267" spc="928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находиться</a:t>
            </a:r>
            <a:r>
              <a:rPr sz="2267" spc="90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и</a:t>
            </a:r>
            <a:r>
              <a:rPr sz="2267" spc="89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как</a:t>
            </a:r>
            <a:r>
              <a:rPr sz="2267" spc="90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spc="-20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общается</a:t>
            </a:r>
            <a:r>
              <a:rPr sz="2267" spc="916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</a:t>
            </a:r>
            <a:r>
              <a:rPr sz="2267" spc="895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ядром</a:t>
            </a:r>
            <a:r>
              <a:rPr sz="2267" spc="896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и</a:t>
            </a:r>
            <a:r>
              <a:rPr sz="2267" spc="896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другими</a:t>
            </a:r>
          </a:p>
          <a:p>
            <a:pPr marL="478580"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процессами</a:t>
            </a:r>
            <a:r>
              <a:rPr sz="2267" spc="1521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в</a:t>
            </a:r>
            <a:r>
              <a:rPr sz="2267" spc="151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системе,</a:t>
            </a:r>
            <a:r>
              <a:rPr sz="2267" spc="152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а</a:t>
            </a:r>
            <a:r>
              <a:rPr sz="2267" spc="151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также</a:t>
            </a:r>
            <a:r>
              <a:rPr sz="2267" spc="152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научились</a:t>
            </a:r>
            <a:r>
              <a:rPr sz="2267" spc="151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находить</a:t>
            </a:r>
          </a:p>
          <a:p>
            <a:pPr marL="478580"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данные о процессе и принудительно останавливать </a:t>
            </a:r>
            <a:r>
              <a:rPr sz="2267" spc="-29" dirty="0">
                <a:solidFill>
                  <a:srgbClr val="385F71"/>
                </a:solidFill>
                <a:latin typeface="PONJWV+Montserrat-Regular"/>
                <a:cs typeface="PONJWV+Montserrat-Regular"/>
              </a:rPr>
              <a:t>его.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2804836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spc="-64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Сокет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063"/>
            <a:ext cx="9696031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Цель:</a:t>
            </a:r>
            <a:r>
              <a:rPr sz="2267" spc="880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рассмотреть</a:t>
            </a:r>
            <a:r>
              <a:rPr sz="2267" spc="896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устройство</a:t>
            </a:r>
            <a:r>
              <a:rPr sz="2267" spc="892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spc="-2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сокетов</a:t>
            </a:r>
            <a:r>
              <a:rPr sz="2267" spc="911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и</a:t>
            </a:r>
            <a:r>
              <a:rPr sz="2267" spc="884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их</a:t>
            </a:r>
            <a:r>
              <a:rPr sz="2267" spc="884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назначение</a:t>
            </a:r>
            <a:r>
              <a:rPr sz="2267" spc="88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в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9671" y="3160764"/>
            <a:ext cx="1444768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spc="-13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системе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064980" y="0"/>
            <a:ext cx="712701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221000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48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Карта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50F41-B262-5BF9-F92D-AB357314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9F1F66-CF05-1419-037E-C3EEB66E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E40D2E-DCA0-E6F8-8AD3-16D7E076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847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2800096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43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Сокеты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1" y="2340663"/>
            <a:ext cx="9962455" cy="1397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spc="-35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Сокет</a:t>
            </a:r>
            <a:r>
              <a:rPr sz="2267" spc="1336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spc="-15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(англ.</a:t>
            </a:r>
            <a:r>
              <a:rPr sz="2267" spc="1313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spc="-13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socket</a:t>
            </a:r>
            <a:r>
              <a:rPr sz="2267" spc="1313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—</a:t>
            </a:r>
            <a:r>
              <a:rPr sz="2267" spc="1301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разъём)</a:t>
            </a:r>
            <a:r>
              <a:rPr sz="2267" spc="1305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—</a:t>
            </a:r>
            <a:r>
              <a:rPr sz="2267" spc="1301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название</a:t>
            </a:r>
            <a:r>
              <a:rPr sz="2267" spc="1304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программного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интерфейса</a:t>
            </a:r>
            <a:r>
              <a:rPr sz="2267" spc="2345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для</a:t>
            </a:r>
            <a:r>
              <a:rPr sz="2267" spc="2339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обеспечения</a:t>
            </a:r>
            <a:r>
              <a:rPr sz="2267" spc="2339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обмена</a:t>
            </a:r>
            <a:r>
              <a:rPr sz="2267" spc="2339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данными</a:t>
            </a:r>
            <a:r>
              <a:rPr sz="2267" spc="2339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между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процессами.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8" y="3902763"/>
            <a:ext cx="3580609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GJPDKQ+ArialMT"/>
                <a:cs typeface="GJPDK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Клиентские </a:t>
            </a:r>
            <a:r>
              <a:rPr sz="2267" spc="-21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сокеты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6407" y="4423463"/>
            <a:ext cx="3519581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GJPDKQ+ArialMT"/>
                <a:cs typeface="GJPDK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Серверные </a:t>
            </a:r>
            <a:r>
              <a:rPr sz="2267" spc="-21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сокеты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494040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5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Типы</a:t>
            </a:r>
            <a:r>
              <a:rPr sz="4800" spc="15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 </a:t>
            </a:r>
            <a:r>
              <a:rPr sz="4800" spc="-44" dirty="0">
                <a:solidFill>
                  <a:srgbClr val="385F71"/>
                </a:solidFill>
                <a:latin typeface="CORWSR+Montserrat-Black"/>
                <a:cs typeface="CORWSR+Montserrat-Black"/>
              </a:rPr>
              <a:t>сокетов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8" y="2340663"/>
            <a:ext cx="2199713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GJPDKQ+ArialMT"/>
                <a:cs typeface="GJPDK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5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Поточный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2861365"/>
            <a:ext cx="2956803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GJPDKQ+ArialMT"/>
                <a:cs typeface="GJPDK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Датаграммный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6407" y="3382063"/>
            <a:ext cx="5692400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GJPDKQ+ArialMT"/>
                <a:cs typeface="GJPDK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35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Сокет</a:t>
            </a:r>
            <a:r>
              <a:rPr sz="2267" spc="35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последовательных </a:t>
            </a:r>
            <a:r>
              <a:rPr sz="2267" spc="-24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пакетов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GJPDKQ+ArialMT"/>
                <a:cs typeface="GJPDK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3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Простой</a:t>
            </a:r>
            <a:r>
              <a:rPr sz="2267" spc="13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 </a:t>
            </a:r>
            <a:r>
              <a:rPr sz="2267" spc="-27" dirty="0">
                <a:solidFill>
                  <a:srgbClr val="385F71"/>
                </a:solidFill>
                <a:latin typeface="LPBNID+Montserrat-Regular"/>
                <a:cs typeface="LPBNID+Montserrat-Regular"/>
              </a:rPr>
              <a:t>сокет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60166C2-8480-1FEF-BFDE-FC02BE563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Сокет - механизм </a:t>
            </a:r>
            <a:r>
              <a:rPr lang="ru-RU" dirty="0" err="1"/>
              <a:t>межпроцессного</a:t>
            </a:r>
            <a:r>
              <a:rPr lang="ru-RU" dirty="0"/>
              <a:t> взаимодействия пространства пользователя. Название Программного интерфейса для обеспечения обмена данными между процессами</a:t>
            </a:r>
          </a:p>
          <a:p>
            <a:pPr marL="0" indent="0">
              <a:buNone/>
            </a:pPr>
            <a:r>
              <a:rPr lang="ru-RU" dirty="0"/>
              <a:t>Виды:</a:t>
            </a:r>
          </a:p>
          <a:p>
            <a:r>
              <a:rPr lang="ru-RU" dirty="0"/>
              <a:t>Клиентские сокеты - конечные аппараты телефонной сети. Обычно клиент подсоединяется к слушателю.</a:t>
            </a:r>
          </a:p>
          <a:p>
            <a:r>
              <a:rPr lang="ru-RU" dirty="0"/>
              <a:t>Серверные сокеты - коммутаторные аппараты. Слушающий сокет. Обычно </a:t>
            </a:r>
            <a:r>
              <a:rPr lang="ru-RU" dirty="0" err="1"/>
              <a:t>находитсч</a:t>
            </a:r>
            <a:r>
              <a:rPr lang="ru-RU" dirty="0"/>
              <a:t> в режиме ожидания.</a:t>
            </a:r>
          </a:p>
          <a:p>
            <a:r>
              <a:rPr lang="ru-RU" dirty="0"/>
              <a:t>Сокеты обеспечивают двустороннюю связь. Точка - точка. Имеют </a:t>
            </a:r>
            <a:r>
              <a:rPr lang="ru-RU" dirty="0" err="1"/>
              <a:t>опред</a:t>
            </a:r>
            <a:r>
              <a:rPr lang="ru-RU" dirty="0"/>
              <a:t> тип, 1 процесс или несколько.</a:t>
            </a:r>
          </a:p>
          <a:p>
            <a:r>
              <a:rPr lang="ru-RU" dirty="0"/>
              <a:t>Сокеты находятся в домене.</a:t>
            </a:r>
          </a:p>
          <a:p>
            <a:r>
              <a:rPr lang="ru-RU" dirty="0"/>
              <a:t>Домен </a:t>
            </a:r>
            <a:r>
              <a:rPr lang="ru-RU" dirty="0" err="1"/>
              <a:t>опред</a:t>
            </a:r>
            <a:r>
              <a:rPr lang="ru-RU" dirty="0"/>
              <a:t> адресацию и набор протоколов.</a:t>
            </a:r>
          </a:p>
          <a:p>
            <a:r>
              <a:rPr lang="ru-RU" dirty="0"/>
              <a:t>2 </a:t>
            </a:r>
            <a:r>
              <a:rPr lang="ru-RU" dirty="0" err="1"/>
              <a:t>ихзвестных</a:t>
            </a:r>
            <a:r>
              <a:rPr lang="ru-RU" dirty="0"/>
              <a:t> домена сокетов :</a:t>
            </a:r>
          </a:p>
          <a:p>
            <a:r>
              <a:rPr lang="ru-RU" dirty="0"/>
              <a:t>Unix.</a:t>
            </a:r>
          </a:p>
          <a:p>
            <a:r>
              <a:rPr lang="ru-RU" dirty="0"/>
              <a:t>Internet</a:t>
            </a:r>
          </a:p>
          <a:p>
            <a:r>
              <a:rPr lang="ru-RU" dirty="0"/>
              <a:t>Имеют 1 структуру</a:t>
            </a:r>
          </a:p>
          <a:p>
            <a:endParaRPr lang="ru-RU" dirty="0"/>
          </a:p>
          <a:p>
            <a:r>
              <a:rPr lang="ru-RU" dirty="0"/>
              <a:t>Поточный сокет обеспечивает двусторонний последовательный надежный </a:t>
            </a:r>
            <a:r>
              <a:rPr lang="ru-RU" dirty="0" err="1"/>
              <a:t>недцблированный</a:t>
            </a:r>
            <a:r>
              <a:rPr lang="ru-RU" dirty="0"/>
              <a:t> поток данных</a:t>
            </a:r>
          </a:p>
          <a:p>
            <a:r>
              <a:rPr lang="ru-RU" dirty="0" err="1"/>
              <a:t>Датаграмный</a:t>
            </a:r>
            <a:r>
              <a:rPr lang="ru-RU" dirty="0"/>
              <a:t> - через UDP</a:t>
            </a:r>
          </a:p>
          <a:p>
            <a:r>
              <a:rPr lang="ru-RU" dirty="0"/>
              <a:t>Сокет последовательных пакетов: обеспечивает двусторонний последовательный надежный </a:t>
            </a:r>
            <a:r>
              <a:rPr lang="ru-RU" dirty="0" err="1"/>
              <a:t>недцблированный</a:t>
            </a:r>
            <a:r>
              <a:rPr lang="ru-RU" dirty="0"/>
              <a:t> обмен </a:t>
            </a:r>
            <a:r>
              <a:rPr lang="ru-RU" dirty="0" err="1"/>
              <a:t>датаграммами</a:t>
            </a:r>
            <a:r>
              <a:rPr lang="ru-RU" dirty="0"/>
              <a:t> фикс длины</a:t>
            </a:r>
          </a:p>
          <a:p>
            <a:r>
              <a:rPr lang="ru-RU" dirty="0"/>
              <a:t>Простой - обеспечивает доступ к основным протоколам связи.</a:t>
            </a:r>
          </a:p>
          <a:p>
            <a:endParaRPr lang="ru-RU" dirty="0"/>
          </a:p>
          <a:p>
            <a:r>
              <a:rPr lang="ru-RU" dirty="0"/>
              <a:t>Практически любое сетевое приложение имеет сокет.</a:t>
            </a:r>
          </a:p>
          <a:p>
            <a:r>
              <a:rPr lang="ru-RU" dirty="0"/>
              <a:t>Можно через рут пользователь </a:t>
            </a:r>
            <a:r>
              <a:rPr lang="ru-RU" dirty="0" err="1"/>
              <a:t>заблочить</a:t>
            </a:r>
            <a:r>
              <a:rPr lang="ru-RU" dirty="0"/>
              <a:t> ошибку.</a:t>
            </a:r>
          </a:p>
        </p:txBody>
      </p:sp>
    </p:spTree>
    <p:extLst>
      <p:ext uri="{BB962C8B-B14F-4D97-AF65-F5344CB8AC3E}">
        <p14:creationId xmlns:p14="http://schemas.microsoft.com/office/powerpoint/2010/main" val="17939775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 dirty="0"/>
          </a:p>
        </p:txBody>
      </p:sp>
      <p:sp>
        <p:nvSpPr>
          <p:cNvPr id="3" name="object 3"/>
          <p:cNvSpPr txBox="1"/>
          <p:nvPr/>
        </p:nvSpPr>
        <p:spPr>
          <a:xfrm>
            <a:off x="1250069" y="494719"/>
            <a:ext cx="7036993" cy="264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2"/>
              </a:lnSpc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Структура файловой системы 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0546" y="1281252"/>
            <a:ext cx="9390491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/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Если</a:t>
            </a:r>
            <a:r>
              <a:rPr sz="1200" spc="3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вы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понимаете</a:t>
            </a:r>
            <a:r>
              <a:rPr sz="1200" spc="34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файловую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систему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Linux,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структуру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каталогов,</a:t>
            </a:r>
            <a:r>
              <a:rPr sz="12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размещения</a:t>
            </a:r>
          </a:p>
          <a:p>
            <a:pPr algn="just"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конфигурационных,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исполняемых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временных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файлов,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то</a:t>
            </a:r>
            <a:r>
              <a:rPr sz="1200" spc="5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можете</a:t>
            </a:r>
            <a:r>
              <a:rPr sz="1200" spc="5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лучше разобраться</a:t>
            </a:r>
          </a:p>
          <a:p>
            <a:pPr algn="just"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своей</a:t>
            </a:r>
            <a:r>
              <a:rPr sz="12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системе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стать</a:t>
            </a:r>
            <a:r>
              <a:rPr sz="1200" spc="10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успешным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системным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администратором.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Файловая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система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Linux непривычна для новичка, только что перешедшего с Windows.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2739" y="2525643"/>
            <a:ext cx="1603727" cy="117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8"/>
              </a:lnSpc>
            </a:pP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/ — КОРЕНЬ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327" y="2820235"/>
            <a:ext cx="10458184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spc="-7" dirty="0">
                <a:solidFill>
                  <a:srgbClr val="000000"/>
                </a:solidFill>
                <a:latin typeface="Arial"/>
                <a:cs typeface="Arial"/>
              </a:rPr>
              <a:t>Главный</a:t>
            </a:r>
            <a:r>
              <a:rPr sz="1200" spc="1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системе</a:t>
            </a:r>
            <a:r>
              <a:rPr sz="12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Linux.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Это</a:t>
            </a:r>
            <a:r>
              <a:rPr sz="1200" spc="1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есть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файловая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система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Linux.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Адреса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всех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</a:t>
            </a:r>
            <a:r>
              <a:rPr sz="1200" spc="2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начинаются</a:t>
            </a:r>
            <a:r>
              <a:rPr sz="1200" spc="2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корня,</a:t>
            </a:r>
            <a:r>
              <a:rPr sz="1200" spc="2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а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дополнительные</a:t>
            </a:r>
            <a:r>
              <a:rPr sz="1200" spc="1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7" dirty="0">
                <a:solidFill>
                  <a:srgbClr val="000000"/>
                </a:solidFill>
                <a:latin typeface="Arial"/>
                <a:cs typeface="Arial"/>
              </a:rPr>
              <a:t>разделы,</a:t>
            </a:r>
            <a:r>
              <a:rPr sz="1200" spc="1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флешки</a:t>
            </a:r>
            <a:r>
              <a:rPr sz="1200" spc="1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оптические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диски подключаются в папки корневого каталога.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327" y="3551391"/>
            <a:ext cx="376969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spc="-13" dirty="0">
                <a:solidFill>
                  <a:srgbClr val="000000"/>
                </a:solidFill>
                <a:latin typeface="Arial"/>
                <a:cs typeface="Arial"/>
              </a:rPr>
              <a:t>Только</a:t>
            </a:r>
            <a:r>
              <a:rPr sz="1200" spc="4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пользователь</a:t>
            </a:r>
            <a:r>
              <a:rPr sz="1200" spc="4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root</a:t>
            </a:r>
            <a:r>
              <a:rPr sz="1200" spc="4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может</a:t>
            </a:r>
            <a:r>
              <a:rPr sz="1200" spc="44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читать</a:t>
            </a:r>
            <a:r>
              <a:rPr sz="1200" spc="4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4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изменять</a:t>
            </a:r>
            <a:r>
              <a:rPr sz="1200" spc="4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38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этом</a:t>
            </a:r>
            <a:r>
              <a:rPr sz="1200" spc="3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каталоге.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327" y="3977151"/>
            <a:ext cx="247694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пользователя</a:t>
            </a:r>
            <a:r>
              <a:rPr sz="1200" spc="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root домашний каталог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/root,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но не сам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8326" y="4543238"/>
            <a:ext cx="669721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/BIN — (BINARIES) БИНАРНЫЕ ФАЙЛЫ </a:t>
            </a:r>
            <a:r>
              <a:rPr sz="1200" b="1" spc="-11" dirty="0">
                <a:solidFill>
                  <a:srgbClr val="000000"/>
                </a:solidFill>
                <a:latin typeface="Arial"/>
                <a:cs typeface="Arial"/>
              </a:rPr>
              <a:t>ПОЛЬЗОВАТЕЛЯ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2811" y="4920158"/>
            <a:ext cx="9221078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</a:t>
            </a:r>
            <a:r>
              <a:rPr sz="1200" spc="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содержит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исполняемые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программы,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которые</a:t>
            </a:r>
            <a:r>
              <a:rPr sz="1200" spc="5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можно</a:t>
            </a:r>
            <a:r>
              <a:rPr sz="12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использовать</a:t>
            </a:r>
            <a:r>
              <a:rPr sz="1200" spc="5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однопользовательском</a:t>
            </a:r>
            <a:r>
              <a:rPr sz="1200" spc="3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режиме</a:t>
            </a:r>
            <a:r>
              <a:rPr sz="12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режиме</a:t>
            </a:r>
            <a:r>
              <a:rPr sz="12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восстановления.</a:t>
            </a:r>
            <a:r>
              <a:rPr sz="12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Здесь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расположены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утилиты, которые можно использовать </a:t>
            </a:r>
            <a:r>
              <a:rPr sz="1200" spc="-12" dirty="0">
                <a:solidFill>
                  <a:srgbClr val="000000"/>
                </a:solidFill>
                <a:latin typeface="Arial"/>
                <a:cs typeface="Arial"/>
              </a:rPr>
              <a:t>без</a:t>
            </a:r>
            <a:r>
              <a:rPr sz="1200" spc="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подключения каталога /usr/ (cat, ls, tail, ps).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939059" y="1206686"/>
            <a:ext cx="383682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/SBIN — (SYSTEM BINARIES) СИСТЕМНЫЕ ИСПОЛНЯЕМЫЕ ФАЙЛЫ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939060" y="1758650"/>
            <a:ext cx="3854032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Как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/bin,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содержит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двоичные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исполняемые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файлы.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Они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доступны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ранних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этапах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загрузки,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когда</a:t>
            </a:r>
            <a:r>
              <a:rPr sz="1200" spc="3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примонтирован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00000"/>
                </a:solidFill>
                <a:latin typeface="Arial"/>
                <a:cs typeface="Arial"/>
              </a:rPr>
              <a:t>/usr.</a:t>
            </a:r>
            <a:r>
              <a:rPr sz="1200" spc="3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Здесь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расположены</a:t>
            </a:r>
            <a:r>
              <a:rPr sz="12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программы,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которые</a:t>
            </a:r>
            <a:r>
              <a:rPr sz="12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можно</a:t>
            </a:r>
            <a:r>
              <a:rPr sz="12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выполнять</a:t>
            </a:r>
            <a:r>
              <a:rPr sz="12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только</a:t>
            </a:r>
            <a:r>
              <a:rPr sz="1200" spc="2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2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правами</a:t>
            </a:r>
            <a:r>
              <a:rPr sz="1200" spc="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суперпользователя</a:t>
            </a:r>
            <a:r>
              <a:rPr sz="1200" spc="29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200" spc="2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утилиты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для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обслуживания системы (iptables, reboot, fdisk, ifconfig, swapon).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39059" y="3727468"/>
            <a:ext cx="402765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/ETC — (ETCETERA) КОНФИГУРАЦИОННЫЕ ФАЙЛЫ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6B1BB5B8-2E0E-41F3-C4B3-B8CFD3255407}"/>
              </a:ext>
            </a:extLst>
          </p:cNvPr>
          <p:cNvSpPr txBox="1"/>
          <p:nvPr/>
        </p:nvSpPr>
        <p:spPr>
          <a:xfrm>
            <a:off x="7939059" y="4193214"/>
            <a:ext cx="4027654" cy="144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этой</a:t>
            </a:r>
            <a:r>
              <a:rPr sz="1200" spc="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папке</a:t>
            </a:r>
            <a:r>
              <a:rPr sz="12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содержатся</a:t>
            </a:r>
            <a:r>
              <a:rPr sz="1200" spc="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конфигурационные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всех</a:t>
            </a:r>
            <a:r>
              <a:rPr sz="1200" spc="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программ,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установленных</a:t>
            </a:r>
            <a:r>
              <a:rPr sz="1200" spc="5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системе,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скрипты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запуска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завершения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системных демонов, монтирования файловых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автозагрузки</a:t>
            </a:r>
            <a:r>
              <a:rPr sz="1200" spc="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программ.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Структура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каталогов</a:t>
            </a:r>
            <a:r>
              <a:rPr sz="12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Linux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этой</a:t>
            </a:r>
            <a:r>
              <a:rPr sz="1200" spc="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папке</a:t>
            </a:r>
            <a:r>
              <a:rPr sz="1200" spc="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может</a:t>
            </a:r>
            <a:r>
              <a:rPr sz="1200" spc="5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быть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запутанной, но все они необходимы для конфигурации.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 dirty="0"/>
          </a:p>
        </p:txBody>
      </p:sp>
      <p:sp>
        <p:nvSpPr>
          <p:cNvPr id="4" name="object 4"/>
          <p:cNvSpPr txBox="1"/>
          <p:nvPr/>
        </p:nvSpPr>
        <p:spPr>
          <a:xfrm>
            <a:off x="1758545" y="691957"/>
            <a:ext cx="361653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/DEV — (DEVICES) ФАЙЛЫ УСТРОЙСТВ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8545" y="1055557"/>
            <a:ext cx="4337455" cy="2051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Linux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все</a:t>
            </a:r>
            <a:r>
              <a:rPr sz="1200" spc="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устройства,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том</a:t>
            </a:r>
            <a:r>
              <a:rPr sz="1200" spc="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числе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внешние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файлы.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Все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подключённые</a:t>
            </a:r>
            <a:r>
              <a:rPr sz="12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флешки,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клавиатуры,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микрофоны,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камеры</a:t>
            </a:r>
            <a:r>
              <a:rPr sz="1200" spc="9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12" dirty="0">
                <a:solidFill>
                  <a:srgbClr val="000000"/>
                </a:solidFill>
                <a:latin typeface="Arial"/>
                <a:cs typeface="Arial"/>
              </a:rPr>
              <a:t>это</a:t>
            </a:r>
            <a:r>
              <a:rPr sz="1200" spc="10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каталоге</a:t>
            </a:r>
            <a:r>
              <a:rPr sz="12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/dev/.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Структура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файловой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системы</a:t>
            </a:r>
            <a:r>
              <a:rPr sz="1200" spc="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Linux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2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из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папки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/dev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инициализируются</a:t>
            </a:r>
            <a:r>
              <a:rPr sz="12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при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загрузке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системы,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сервисом</a:t>
            </a:r>
            <a:r>
              <a:rPr sz="1200" spc="3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13" dirty="0">
                <a:solidFill>
                  <a:srgbClr val="000000"/>
                </a:solidFill>
                <a:latin typeface="Arial"/>
                <a:cs typeface="Arial"/>
              </a:rPr>
              <a:t>udev.</a:t>
            </a:r>
            <a:r>
              <a:rPr sz="1200" spc="3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Сканируются</a:t>
            </a:r>
            <a:r>
              <a:rPr sz="12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все</a:t>
            </a:r>
            <a:r>
              <a:rPr sz="1200" spc="34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подключённые</a:t>
            </a:r>
            <a:r>
              <a:rPr sz="12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устройства,</a:t>
            </a:r>
            <a:r>
              <a:rPr sz="12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для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них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создаются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специальные файлы: /dev/sda, /dev/sr0, /dev/tty1, /dev/usbmon0 и т д.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8545" y="3246780"/>
            <a:ext cx="441961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/PROC — (PROCESS) ИНФОРМАЦИЯ О ПРОЦЕССАХ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58545" y="3628393"/>
            <a:ext cx="3773187" cy="2472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Подсистема,</a:t>
            </a:r>
            <a:r>
              <a:rPr sz="12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которая</a:t>
            </a:r>
            <a:r>
              <a:rPr sz="12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динамически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создаётся</a:t>
            </a:r>
            <a:r>
              <a:rPr sz="12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ядром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содержит</a:t>
            </a:r>
            <a:r>
              <a:rPr sz="12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всю</a:t>
            </a:r>
            <a:r>
              <a:rPr sz="1200" spc="1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информацию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запущенных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процессах.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Это</a:t>
            </a:r>
            <a:r>
              <a:rPr sz="1200" spc="2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псевдофайловая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система,</a:t>
            </a:r>
            <a:r>
              <a:rPr sz="1200" spc="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подробными</a:t>
            </a:r>
            <a:r>
              <a:rPr sz="12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данными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каждом</a:t>
            </a:r>
            <a:r>
              <a:rPr sz="1200" spc="1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процессе:</a:t>
            </a:r>
            <a:r>
              <a:rPr sz="1200" spc="1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его</a:t>
            </a:r>
            <a:r>
              <a:rPr sz="1200" spc="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PID,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имя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исполняемого</a:t>
            </a:r>
            <a:r>
              <a:rPr sz="1200" spc="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файла,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параметры</a:t>
            </a:r>
            <a:r>
              <a:rPr sz="12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запуска,</a:t>
            </a:r>
            <a:r>
              <a:rPr sz="1200" spc="14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доступ</a:t>
            </a:r>
            <a:r>
              <a:rPr sz="1200" spc="1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оперативной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памяти.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Здесь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хранятся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сведения об использовании системных ресурсов: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/proc/cpuinfo,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/proc/meminfo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/proc/uptime.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Кроме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</a:t>
            </a:r>
            <a:r>
              <a:rPr sz="12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каталоге</a:t>
            </a:r>
            <a:r>
              <a:rPr sz="12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есть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большая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структура папок Linux, из которых можно узнать много информации о системе.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9353" y="1790603"/>
            <a:ext cx="34008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spc="-18" dirty="0">
                <a:solidFill>
                  <a:srgbClr val="000000"/>
                </a:solidFill>
                <a:latin typeface="Arial"/>
                <a:cs typeface="Arial"/>
              </a:rPr>
              <a:t>/VAR</a:t>
            </a:r>
            <a:r>
              <a:rPr sz="1200" b="1" spc="1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spc="-6" dirty="0">
                <a:solidFill>
                  <a:srgbClr val="000000"/>
                </a:solidFill>
                <a:latin typeface="Arial"/>
                <a:cs typeface="Arial"/>
              </a:rPr>
              <a:t>(VARIABLE)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 — ПЕРЕМЕННЫЕ ФАЙЛЫ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49353" y="2273001"/>
            <a:ext cx="3771572" cy="78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</a:t>
            </a:r>
            <a:r>
              <a:rPr sz="12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/var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содержит</a:t>
            </a:r>
            <a:r>
              <a:rPr sz="1200" spc="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файлы,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которые</a:t>
            </a:r>
            <a:r>
              <a:rPr sz="12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часто</a:t>
            </a:r>
            <a:r>
              <a:rPr sz="12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изменяются:</a:t>
            </a:r>
            <a:r>
              <a:rPr sz="12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их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размер</a:t>
            </a:r>
            <a:r>
              <a:rPr sz="1200" spc="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постоянно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увеличивается. Здесь хранятся файлы системных журналов, кеши,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базы</a:t>
            </a:r>
            <a:r>
              <a:rPr sz="1200" spc="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данных.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09172" y="417637"/>
            <a:ext cx="198522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9"/>
              </a:lnSpc>
            </a:pPr>
            <a:r>
              <a:rPr sz="1000" dirty="0">
                <a:solidFill>
                  <a:srgbClr val="666666"/>
                </a:solidFill>
                <a:latin typeface="Arial"/>
                <a:cs typeface="Arial"/>
              </a:rPr>
              <a:t>Назначение каталогов Linux в папке /var/: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949353" y="3360693"/>
            <a:ext cx="307910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200" b="1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spc="-8" dirty="0">
                <a:solidFill>
                  <a:srgbClr val="000000"/>
                </a:solidFill>
                <a:latin typeface="Arial"/>
                <a:cs typeface="Arial"/>
              </a:rPr>
              <a:t>/VAR/LOG</a:t>
            </a:r>
            <a:r>
              <a:rPr sz="1200" b="1" spc="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— ФАЙЛЫ ЛОГОВ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949353" y="3889700"/>
            <a:ext cx="347994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Большинство</a:t>
            </a:r>
            <a:r>
              <a:rPr sz="12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</a:t>
            </a:r>
            <a:r>
              <a:rPr sz="1200" spc="2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логов</a:t>
            </a:r>
            <a:r>
              <a:rPr sz="12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всех</a:t>
            </a:r>
            <a:r>
              <a:rPr sz="1200" spc="2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программ,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установленных</a:t>
            </a:r>
            <a:r>
              <a:rPr sz="1200" spc="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ОС.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многих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есть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свои подкаталоги в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этой</a:t>
            </a:r>
            <a:r>
              <a:rPr sz="1200" spc="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папке. Например, /var/log/apache — логи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веб-сервера,</a:t>
            </a:r>
            <a:r>
              <a:rPr sz="12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/var/log/squid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журналов</a:t>
            </a:r>
            <a:r>
              <a:rPr sz="1200" spc="1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кеширующего</a:t>
            </a:r>
            <a:r>
              <a:rPr sz="1200" spc="1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сервера</a:t>
            </a:r>
            <a:r>
              <a:rPr sz="1200" spc="1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squid.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Если в системе что-то сломалось, скорее всего, </a:t>
            </a:r>
            <a:r>
              <a:rPr sz="1200" spc="-10" dirty="0">
                <a:solidFill>
                  <a:srgbClr val="000000"/>
                </a:solidFill>
                <a:latin typeface="Arial"/>
                <a:cs typeface="Arial"/>
              </a:rPr>
              <a:t>ответы</a:t>
            </a:r>
            <a:r>
              <a:rPr sz="1200" spc="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здесь.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49353" y="725505"/>
            <a:ext cx="25048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200" b="1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spc="-8" dirty="0">
                <a:solidFill>
                  <a:srgbClr val="000000"/>
                </a:solidFill>
                <a:latin typeface="Arial"/>
                <a:cs typeface="Arial"/>
              </a:rPr>
              <a:t>/VAR/LIB</a:t>
            </a:r>
            <a:r>
              <a:rPr sz="1200" b="1" spc="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— </a:t>
            </a:r>
            <a:r>
              <a:rPr sz="1200" b="1" spc="-10" dirty="0">
                <a:solidFill>
                  <a:srgbClr val="000000"/>
                </a:solidFill>
                <a:latin typeface="Arial"/>
                <a:cs typeface="Arial"/>
              </a:rPr>
              <a:t>БАЗЫ</a:t>
            </a:r>
            <a:r>
              <a:rPr sz="1200" b="1" spc="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ДАННЫХ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49353" y="1076930"/>
            <a:ext cx="340088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Изменяемые файлы </a:t>
            </a:r>
            <a:r>
              <a:rPr sz="1200" spc="-12" dirty="0">
                <a:solidFill>
                  <a:srgbClr val="000000"/>
                </a:solidFill>
                <a:latin typeface="Arial"/>
                <a:cs typeface="Arial"/>
              </a:rPr>
              <a:t>баз</a:t>
            </a:r>
            <a:r>
              <a:rPr sz="1200" spc="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данных, пакеты, сохранённые пакетным менеджером.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 dirty="0"/>
          </a:p>
        </p:txBody>
      </p:sp>
      <p:sp>
        <p:nvSpPr>
          <p:cNvPr id="3" name="object 3"/>
          <p:cNvSpPr txBox="1"/>
          <p:nvPr/>
        </p:nvSpPr>
        <p:spPr>
          <a:xfrm>
            <a:off x="1373076" y="453090"/>
            <a:ext cx="23010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200" b="1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spc="-7" dirty="0">
                <a:solidFill>
                  <a:srgbClr val="000000"/>
                </a:solidFill>
                <a:latin typeface="Arial"/>
                <a:cs typeface="Arial"/>
              </a:rPr>
              <a:t>/VAR/MAIL</a:t>
            </a:r>
            <a:r>
              <a:rPr sz="1200" b="1" spc="-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— </a:t>
            </a:r>
            <a:r>
              <a:rPr sz="1200" b="1" spc="-12" dirty="0">
                <a:solidFill>
                  <a:srgbClr val="000000"/>
                </a:solidFill>
                <a:latin typeface="Arial"/>
                <a:cs typeface="Arial"/>
              </a:rPr>
              <a:t>ПОЧТА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9684" y="686918"/>
            <a:ext cx="6999422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эту</a:t>
            </a:r>
            <a:r>
              <a:rPr sz="1200" spc="1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папку</a:t>
            </a:r>
            <a:r>
              <a:rPr sz="1200" spc="1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почтовый</a:t>
            </a:r>
            <a:r>
              <a:rPr sz="12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сервер</a:t>
            </a:r>
            <a:r>
              <a:rPr sz="12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отправляет</a:t>
            </a:r>
            <a:r>
              <a:rPr sz="1200" spc="1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все</a:t>
            </a:r>
            <a:r>
              <a:rPr sz="1200" spc="1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полученные</a:t>
            </a:r>
            <a:r>
              <a:rPr sz="12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отправленные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электронные</a:t>
            </a:r>
            <a:r>
              <a:rPr sz="1200" spc="5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письма.</a:t>
            </a:r>
            <a:r>
              <a:rPr sz="1200" spc="5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Здесь</a:t>
            </a:r>
            <a:r>
              <a:rPr sz="1200" spc="5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же</a:t>
            </a:r>
            <a:r>
              <a:rPr sz="1200" spc="5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могут</a:t>
            </a:r>
            <a:r>
              <a:rPr sz="12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находиться</a:t>
            </a:r>
            <a:r>
              <a:rPr sz="1200" spc="48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его</a:t>
            </a:r>
            <a:r>
              <a:rPr sz="1200" spc="4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логи</a:t>
            </a:r>
            <a:r>
              <a:rPr sz="1200" spc="47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4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конфигурации.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73076" y="1416605"/>
            <a:ext cx="275147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200" b="1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spc="-6" dirty="0">
                <a:solidFill>
                  <a:srgbClr val="000000"/>
                </a:solidFill>
                <a:latin typeface="Arial"/>
                <a:cs typeface="Arial"/>
              </a:rPr>
              <a:t>/VAR/SPOOL</a:t>
            </a:r>
            <a:r>
              <a:rPr sz="1200" b="1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— ОЧЕРЕДИ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9683" y="1650432"/>
            <a:ext cx="693450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Папка </a:t>
            </a:r>
            <a:r>
              <a:rPr sz="1200" spc="-10" dirty="0">
                <a:solidFill>
                  <a:srgbClr val="000000"/>
                </a:solidFill>
                <a:latin typeface="Arial"/>
                <a:cs typeface="Arial"/>
              </a:rPr>
              <a:t>отвечает</a:t>
            </a:r>
            <a:r>
              <a:rPr sz="120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 очереди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печати</a:t>
            </a:r>
            <a:r>
              <a:rPr sz="1200" spc="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 принтере и работу набора программ cpus.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3076" y="1920651"/>
            <a:ext cx="377571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200" b="1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spc="-7" dirty="0">
                <a:solidFill>
                  <a:srgbClr val="000000"/>
                </a:solidFill>
                <a:latin typeface="Arial"/>
                <a:cs typeface="Arial"/>
              </a:rPr>
              <a:t>/VAR/LOCK</a:t>
            </a:r>
            <a:r>
              <a:rPr sz="1200" b="1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— ФАЙЛЫ БЛОКИРОВОК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19684" y="2154479"/>
            <a:ext cx="7001527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папке</a:t>
            </a:r>
            <a:r>
              <a:rPr sz="1200" spc="1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содержатся</a:t>
            </a:r>
            <a:r>
              <a:rPr sz="12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блокировок,</a:t>
            </a:r>
            <a:r>
              <a:rPr sz="12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которые</a:t>
            </a:r>
            <a:r>
              <a:rPr sz="12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000000"/>
                </a:solidFill>
                <a:latin typeface="Arial"/>
                <a:cs typeface="Arial"/>
              </a:rPr>
              <a:t>означают,</a:t>
            </a:r>
            <a:r>
              <a:rPr sz="1200" spc="15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что</a:t>
            </a:r>
            <a:r>
              <a:rPr sz="1200" spc="1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ресурс,</a:t>
            </a:r>
            <a:r>
              <a:rPr sz="12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устройство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заняты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недоступны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для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другого</a:t>
            </a:r>
            <a:r>
              <a:rPr sz="1200" spc="10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процесса.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Например,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Apt-get</a:t>
            </a:r>
          </a:p>
          <a:p>
            <a:pPr>
              <a:spcBef>
                <a:spcPts val="428"/>
              </a:spcBef>
            </a:pP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блокирует</a:t>
            </a:r>
            <a:r>
              <a:rPr sz="1200" spc="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свою</a:t>
            </a:r>
            <a:r>
              <a:rPr sz="1200" spc="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11" dirty="0">
                <a:solidFill>
                  <a:srgbClr val="000000"/>
                </a:solidFill>
                <a:latin typeface="Arial"/>
                <a:cs typeface="Arial"/>
              </a:rPr>
              <a:t>базу</a:t>
            </a:r>
            <a:r>
              <a:rPr sz="1200" spc="5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данных,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пока</a:t>
            </a:r>
            <a:r>
              <a:rPr sz="1200" spc="4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7" dirty="0">
                <a:solidFill>
                  <a:srgbClr val="000000"/>
                </a:solidFill>
                <a:latin typeface="Arial"/>
                <a:cs typeface="Arial"/>
              </a:rPr>
              <a:t>работает</a:t>
            </a:r>
            <a:r>
              <a:rPr sz="12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ней,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чтобы</a:t>
            </a:r>
            <a:r>
              <a:rPr sz="12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другие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программы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могли её использовать.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73380" y="3085544"/>
            <a:ext cx="314485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200" b="1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spc="-8" dirty="0">
                <a:solidFill>
                  <a:srgbClr val="000000"/>
                </a:solidFill>
                <a:latin typeface="Arial"/>
                <a:cs typeface="Arial"/>
              </a:rPr>
              <a:t>/VAR/RUN</a:t>
            </a:r>
            <a:r>
              <a:rPr sz="1200" b="1" spc="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— PID ПРОЦЕССОВ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19987" y="3319372"/>
            <a:ext cx="6999119" cy="420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PID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процессов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для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взаимодействия</a:t>
            </a:r>
            <a:r>
              <a:rPr sz="12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между</a:t>
            </a:r>
            <a:r>
              <a:rPr sz="12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программами. В отличие </a:t>
            </a:r>
            <a:r>
              <a:rPr sz="1200" spc="-16" dirty="0">
                <a:solidFill>
                  <a:srgbClr val="000000"/>
                </a:solidFill>
                <a:latin typeface="Arial"/>
                <a:cs typeface="Arial"/>
              </a:rPr>
              <a:t>от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каталога /run данные сохраняются после перезагрузки.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19684" y="3806396"/>
            <a:ext cx="353363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/TMP</a:t>
            </a:r>
            <a:r>
              <a:rPr sz="1200" b="1" spc="-1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(TEMP) — ВРЕМЕННЫЕ ФАЙЛЫ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19683" y="4040224"/>
            <a:ext cx="7586887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Временные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файлы,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созданные</a:t>
            </a:r>
            <a:r>
              <a:rPr sz="12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системой,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любыми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программами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пользователями.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Все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пользователи</a:t>
            </a:r>
            <a:r>
              <a:rPr sz="1200" spc="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имеют право записи в эту директорию. Файлы </a:t>
            </a:r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удаляются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 при каждой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перезагрузке. Аналог каталога в Windows — папка </a:t>
            </a:r>
            <a:r>
              <a:rPr sz="1200" spc="-7" dirty="0">
                <a:solidFill>
                  <a:srgbClr val="000000"/>
                </a:solidFill>
                <a:latin typeface="Arial"/>
                <a:cs typeface="Arial"/>
              </a:rPr>
              <a:t>Windows\Temp.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19683" y="4761076"/>
            <a:ext cx="569511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/USR — (USER</a:t>
            </a:r>
            <a:r>
              <a:rPr sz="1200" b="1" spc="-2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APPLICATIONS) </a:t>
            </a:r>
            <a:r>
              <a:rPr sz="1200" b="1" spc="-9" dirty="0">
                <a:solidFill>
                  <a:srgbClr val="000000"/>
                </a:solidFill>
                <a:latin typeface="Arial"/>
                <a:cs typeface="Arial"/>
              </a:rPr>
              <a:t>ПРОГРАММЫ</a:t>
            </a:r>
            <a:r>
              <a:rPr sz="1200" b="1" spc="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spc="-11" dirty="0">
                <a:solidFill>
                  <a:srgbClr val="000000"/>
                </a:solidFill>
                <a:latin typeface="Arial"/>
                <a:cs typeface="Arial"/>
              </a:rPr>
              <a:t>ПОЛЬЗОВАТЕЛЯ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19683" y="4994904"/>
            <a:ext cx="7590998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Самый</a:t>
            </a:r>
            <a:r>
              <a:rPr sz="1200" spc="28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большой</a:t>
            </a:r>
            <a:r>
              <a:rPr sz="12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большим</a:t>
            </a:r>
            <a:r>
              <a:rPr sz="1200" spc="24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количеством</a:t>
            </a:r>
            <a:r>
              <a:rPr sz="12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функций</a:t>
            </a:r>
            <a:r>
              <a:rPr sz="12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большой</a:t>
            </a:r>
            <a:r>
              <a:rPr sz="1200" spc="24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структурой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каталогов</a:t>
            </a:r>
            <a:r>
              <a:rPr sz="12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Linux.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Здесь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находятся</a:t>
            </a:r>
            <a:r>
              <a:rPr sz="1200" spc="5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исполняемые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файлы,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исходники</a:t>
            </a:r>
            <a:r>
              <a:rPr sz="1200" spc="5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программ,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ресурсы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приложений, картинки, музыка и документация.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96373" y="5690007"/>
            <a:ext cx="355694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/USR/BIN/ — ИСПОЛНЯЕМЫЕ ФАЙЛЫ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96374" y="5948649"/>
            <a:ext cx="7585523" cy="420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Исполняемые</a:t>
            </a:r>
            <a:r>
              <a:rPr sz="12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 программ, которые не нужны на первых этапах загрузки системы.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Например, музыкальные плееры, графические редакторы, браузеры.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06570" y="686918"/>
            <a:ext cx="115827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/USR/SBIN/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E4EE2891-548F-D46D-691F-F46549444D9D}"/>
              </a:ext>
            </a:extLst>
          </p:cNvPr>
          <p:cNvSpPr txBox="1"/>
          <p:nvPr/>
        </p:nvSpPr>
        <p:spPr>
          <a:xfrm>
            <a:off x="8067452" y="936071"/>
            <a:ext cx="3775711" cy="78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Двоичные</a:t>
            </a:r>
            <a:r>
              <a:rPr sz="12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для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системного</a:t>
            </a:r>
            <a:r>
              <a:rPr sz="12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администрирования,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которые</a:t>
            </a:r>
            <a:r>
              <a:rPr sz="12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нужно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выполнять с правами суперпользователя. Например, Gparted, sshd, useradd, userdel.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 dirty="0"/>
          </a:p>
        </p:txBody>
      </p:sp>
      <p:sp>
        <p:nvSpPr>
          <p:cNvPr id="4" name="object 4"/>
          <p:cNvSpPr txBox="1"/>
          <p:nvPr/>
        </p:nvSpPr>
        <p:spPr>
          <a:xfrm>
            <a:off x="1798302" y="535404"/>
            <a:ext cx="265764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/USR/LIB/ — БИБЛИОТЕКИ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98301" y="769231"/>
            <a:ext cx="459454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Библиотеки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 для программ из /usr/bin или /usr/sbin.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98301" y="1066360"/>
            <a:ext cx="39976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/USR/LOCAL</a:t>
            </a:r>
            <a:r>
              <a:rPr sz="1200" b="1" spc="-1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— ФАЙЛЫ </a:t>
            </a:r>
            <a:r>
              <a:rPr sz="1200" b="1" spc="-11" dirty="0">
                <a:solidFill>
                  <a:srgbClr val="000000"/>
                </a:solidFill>
                <a:latin typeface="Arial"/>
                <a:cs typeface="Arial"/>
              </a:rPr>
              <a:t>ПОЛЬЗОВАТЕЛЯ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98301" y="1300187"/>
            <a:ext cx="7921172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Созданные</a:t>
            </a:r>
            <a:r>
              <a:rPr sz="1200" spc="3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7" dirty="0">
                <a:solidFill>
                  <a:srgbClr val="000000"/>
                </a:solidFill>
                <a:latin typeface="Arial"/>
                <a:cs typeface="Arial"/>
              </a:rPr>
              <a:t>пользователем</a:t>
            </a:r>
            <a:r>
              <a:rPr sz="1200" spc="3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программ,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библиотек,</a:t>
            </a:r>
            <a:r>
              <a:rPr sz="1200" spc="3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38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настроек.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Например,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собранные</a:t>
            </a:r>
            <a:r>
              <a:rPr sz="1200" spc="38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38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установленные</a:t>
            </a:r>
            <a:r>
              <a:rPr sz="1200" spc="3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из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исходников</a:t>
            </a:r>
            <a:r>
              <a:rPr sz="1200" spc="38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программы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33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скрипты,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написанные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вручную.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98302" y="2005531"/>
            <a:ext cx="29870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/HOME — ДОМАШНЯЯ ПАПКА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98301" y="2239359"/>
            <a:ext cx="7918411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Домашние</a:t>
            </a:r>
            <a:r>
              <a:rPr sz="12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каталоги</a:t>
            </a:r>
            <a:r>
              <a:rPr sz="12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всех</a:t>
            </a:r>
            <a:r>
              <a:rPr sz="1200" spc="5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7" dirty="0">
                <a:solidFill>
                  <a:srgbClr val="000000"/>
                </a:solidFill>
                <a:latin typeface="Arial"/>
                <a:cs typeface="Arial"/>
              </a:rPr>
              <a:t>пользователей</a:t>
            </a:r>
            <a:r>
              <a:rPr sz="1200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 личными файлами и настройками программ.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Например,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/home/sergiy.</a:t>
            </a:r>
            <a:r>
              <a:rPr sz="1200" spc="2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отличие</a:t>
            </a:r>
            <a:r>
              <a:rPr sz="1200" spc="2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16" dirty="0">
                <a:solidFill>
                  <a:srgbClr val="000000"/>
                </a:solidFill>
                <a:latin typeface="Arial"/>
                <a:cs typeface="Arial"/>
              </a:rPr>
              <a:t>от</a:t>
            </a:r>
            <a:r>
              <a:rPr sz="1200" spc="20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диска</a:t>
            </a:r>
            <a:r>
              <a:rPr sz="1200" spc="1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Windows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home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размещается</a:t>
            </a:r>
            <a:r>
              <a:rPr sz="1200" spc="1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</a:t>
            </a:r>
          </a:p>
          <a:p>
            <a:pPr>
              <a:spcBef>
                <a:spcPts val="428"/>
              </a:spcBef>
            </a:pP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отдельном</a:t>
            </a:r>
            <a:r>
              <a:rPr sz="1200" spc="2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7" dirty="0">
                <a:solidFill>
                  <a:srgbClr val="000000"/>
                </a:solidFill>
                <a:latin typeface="Arial"/>
                <a:cs typeface="Arial"/>
              </a:rPr>
              <a:t>разделе,</a:t>
            </a:r>
            <a:r>
              <a:rPr sz="1200" spc="2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поэтому</a:t>
            </a:r>
            <a:r>
              <a:rPr sz="1200" spc="24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при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переустановке</a:t>
            </a:r>
            <a:r>
              <a:rPr sz="12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системы</a:t>
            </a:r>
            <a:r>
              <a:rPr sz="12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все</a:t>
            </a:r>
            <a:r>
              <a:rPr sz="1200" spc="1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данные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настройки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 сохранятся.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98301" y="3194348"/>
            <a:ext cx="311549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/BOOT — ФАЙЛЫ ЗАГРУЗЧИКА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98301" y="3428176"/>
            <a:ext cx="7916526" cy="420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Файлы,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связанные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33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загрузчиком</a:t>
            </a:r>
            <a:r>
              <a:rPr sz="12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системы:</a:t>
            </a:r>
            <a:r>
              <a:rPr sz="12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ядро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vmlinuz,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образ</a:t>
            </a:r>
            <a:r>
              <a:rPr sz="12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initrd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33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загрузчика в каталоге /boot/grub.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98301" y="3895833"/>
            <a:ext cx="445804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/LIB (LIBRARY) — СИСТЕМНЫЕ БИБЛИОТЕКИ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98302" y="4129661"/>
            <a:ext cx="7919188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Файлы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системных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библиотек,</a:t>
            </a:r>
            <a:r>
              <a:rPr sz="1200" spc="3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которые</a:t>
            </a:r>
            <a:r>
              <a:rPr sz="1200" spc="3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используются</a:t>
            </a:r>
            <a:r>
              <a:rPr sz="1200" spc="3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исполняемыми</a:t>
            </a:r>
            <a:r>
              <a:rPr sz="1200" spc="38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файлами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каталогах</a:t>
            </a:r>
            <a:r>
              <a:rPr sz="12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/bin</a:t>
            </a:r>
            <a:r>
              <a:rPr sz="12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200" spc="33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/sbin.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Библиотеки</a:t>
            </a:r>
            <a:r>
              <a:rPr sz="1200" spc="2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имеют</a:t>
            </a:r>
            <a:r>
              <a:rPr sz="1200" spc="2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имена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</a:t>
            </a:r>
            <a:r>
              <a:rPr sz="1200" spc="28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2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расширением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*.so</a:t>
            </a:r>
            <a:r>
              <a:rPr sz="12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начинаются</a:t>
            </a:r>
            <a:r>
              <a:rPr sz="1200" spc="2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префикса</a:t>
            </a:r>
            <a:r>
              <a:rPr sz="1200" spc="2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lib*.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Например,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libncurses.so.5.7.</a:t>
            </a:r>
            <a:r>
              <a:rPr sz="12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Папка</a:t>
            </a:r>
            <a:r>
              <a:rPr sz="1200" spc="2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/lib64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64-битных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89715" y="4800213"/>
            <a:ext cx="6237458" cy="420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системах</a:t>
            </a:r>
            <a:r>
              <a:rPr sz="1200" spc="72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содержит</a:t>
            </a:r>
            <a:r>
              <a:rPr sz="1200" spc="72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64-битные</a:t>
            </a:r>
            <a:r>
              <a:rPr sz="1200" spc="72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версии</a:t>
            </a:r>
            <a:r>
              <a:rPr sz="1200" spc="72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7" dirty="0">
                <a:solidFill>
                  <a:srgbClr val="000000"/>
                </a:solidFill>
                <a:latin typeface="Arial"/>
                <a:cs typeface="Arial"/>
              </a:rPr>
              <a:t>библиотек</a:t>
            </a:r>
            <a:r>
              <a:rPr sz="1200" spc="7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из</a:t>
            </a:r>
            <a:r>
              <a:rPr sz="1200" spc="6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/lib.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WIndows\system32, все </a:t>
            </a:r>
            <a:r>
              <a:rPr sz="1200" spc="-6" dirty="0">
                <a:solidFill>
                  <a:srgbClr val="000000"/>
                </a:solidFill>
                <a:latin typeface="Arial"/>
                <a:cs typeface="Arial"/>
              </a:rPr>
              <a:t>библиотеки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 системы расположены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отдельно.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92849" y="4814857"/>
            <a:ext cx="15749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50346" y="4798969"/>
            <a:ext cx="88690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отличие</a:t>
            </a:r>
            <a:r>
              <a:rPr sz="1200" spc="67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16" dirty="0">
                <a:solidFill>
                  <a:srgbClr val="000000"/>
                </a:solidFill>
                <a:latin typeface="Arial"/>
                <a:cs typeface="Arial"/>
              </a:rPr>
              <a:t>от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798301" y="5362967"/>
            <a:ext cx="67281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/OPT (OPTIONAL</a:t>
            </a:r>
            <a:r>
              <a:rPr sz="1200" b="1" spc="-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APPLICATIONS) — ДОПОЛНИТЕЛЬНЫЕ </a:t>
            </a:r>
            <a:r>
              <a:rPr sz="1200" b="1" spc="-9" dirty="0">
                <a:solidFill>
                  <a:srgbClr val="000000"/>
                </a:solidFill>
                <a:latin typeface="Arial"/>
                <a:cs typeface="Arial"/>
              </a:rPr>
              <a:t>ПРОГРАММЫ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98301" y="5596793"/>
            <a:ext cx="7921058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Проприетарные</a:t>
            </a:r>
            <a:r>
              <a:rPr sz="1200" spc="4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программы,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игры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драйверы,</a:t>
            </a:r>
            <a:r>
              <a:rPr sz="1200" spc="38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созданные</a:t>
            </a:r>
            <a:r>
              <a:rPr sz="1200" spc="3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38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виде</a:t>
            </a:r>
            <a:r>
              <a:rPr sz="12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8" dirty="0">
                <a:solidFill>
                  <a:srgbClr val="000000"/>
                </a:solidFill>
                <a:latin typeface="Arial"/>
                <a:cs typeface="Arial"/>
              </a:rPr>
              <a:t>отдельных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исполняемых</a:t>
            </a:r>
            <a:r>
              <a:rPr sz="12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файлов</a:t>
            </a:r>
            <a:r>
              <a:rPr sz="12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самими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производителями.</a:t>
            </a:r>
            <a:r>
              <a:rPr sz="1200" spc="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Они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устанавливаются</a:t>
            </a:r>
            <a:r>
              <a:rPr sz="1200" spc="10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подкаталоги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/opt/ и напоминают на программы Windows.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752826" y="584565"/>
            <a:ext cx="343917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b="1" dirty="0">
                <a:solidFill>
                  <a:srgbClr val="000000"/>
                </a:solidFill>
                <a:latin typeface="Arial"/>
                <a:cs typeface="Arial"/>
              </a:rPr>
              <a:t>/MNT (MOUNT) — МОНТИРОВАНИЕ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C626E927-7838-F214-4CCD-1297A01E6348}"/>
              </a:ext>
            </a:extLst>
          </p:cNvPr>
          <p:cNvSpPr txBox="1"/>
          <p:nvPr/>
        </p:nvSpPr>
        <p:spPr>
          <a:xfrm>
            <a:off x="8421667" y="926477"/>
            <a:ext cx="3770333" cy="605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200" spc="4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spc="-13" dirty="0">
                <a:solidFill>
                  <a:srgbClr val="000000"/>
                </a:solidFill>
                <a:latin typeface="Arial"/>
                <a:cs typeface="Arial"/>
              </a:rPr>
              <a:t>этот</a:t>
            </a:r>
            <a:r>
              <a:rPr sz="1200" spc="4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каталог</a:t>
            </a:r>
            <a:r>
              <a:rPr sz="12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системные</a:t>
            </a:r>
            <a:r>
              <a:rPr sz="1200" spc="48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администраторы</a:t>
            </a:r>
            <a:r>
              <a:rPr sz="1200" spc="48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могут</a:t>
            </a:r>
            <a:r>
              <a:rPr sz="12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монтировать</a:t>
            </a:r>
            <a:r>
              <a:rPr sz="1200" spc="48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внешние</a:t>
            </a:r>
            <a:r>
              <a:rPr sz="12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</a:p>
          <a:p>
            <a:pPr>
              <a:spcBef>
                <a:spcPts val="428"/>
              </a:spcBef>
            </a:pPr>
            <a:r>
              <a:rPr sz="1200" dirty="0">
                <a:solidFill>
                  <a:srgbClr val="000000"/>
                </a:solidFill>
                <a:latin typeface="Arial"/>
                <a:cs typeface="Arial"/>
              </a:rPr>
              <a:t>дополнительные файловые системы.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 dirty="0"/>
          </a:p>
        </p:txBody>
      </p:sp>
      <p:sp>
        <p:nvSpPr>
          <p:cNvPr id="4" name="object 4"/>
          <p:cNvSpPr txBox="1"/>
          <p:nvPr/>
        </p:nvSpPr>
        <p:spPr>
          <a:xfrm>
            <a:off x="2020936" y="842677"/>
            <a:ext cx="310313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/MEDIA</a:t>
            </a:r>
            <a:r>
              <a:rPr sz="1400" b="1" spc="-2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— СЪЁМНЫЕ НОСИТЕЛИ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20936" y="1148870"/>
            <a:ext cx="7480871" cy="482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каталог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система</a:t>
            </a:r>
            <a:r>
              <a:rPr sz="14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монтирует</a:t>
            </a:r>
            <a:r>
              <a:rPr sz="1400" spc="10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все</a:t>
            </a:r>
            <a:r>
              <a:rPr sz="1400" spc="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подключаемые</a:t>
            </a:r>
            <a:r>
              <a:rPr sz="14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внешние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накопители:</a:t>
            </a:r>
            <a:r>
              <a:rPr sz="1400" spc="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USB-флешки,</a:t>
            </a:r>
          </a:p>
          <a:p>
            <a:pPr>
              <a:spcBef>
                <a:spcPts val="428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оптические диски и другие носители.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20936" y="1681305"/>
            <a:ext cx="250611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/SRV (SERVER) — СЕРВЕР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20938" y="1952863"/>
            <a:ext cx="747186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Здесь содержатся файлы серверов и сервисов. Например, файлы веб-сервера apache.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20938" y="2262155"/>
            <a:ext cx="196445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/RUN — ПРОЦЕССЫ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20938" y="2495980"/>
            <a:ext cx="7481460" cy="482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Каталог</a:t>
            </a:r>
            <a:r>
              <a:rPr sz="1400" spc="5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4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PID-файлами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процессов.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6" dirty="0">
                <a:solidFill>
                  <a:srgbClr val="000000"/>
                </a:solidFill>
                <a:latin typeface="Arial"/>
                <a:cs typeface="Arial"/>
              </a:rPr>
              <a:t>Похож</a:t>
            </a:r>
            <a:r>
              <a:rPr sz="1400" spc="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/var/run,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но,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отличие</a:t>
            </a:r>
            <a:r>
              <a:rPr sz="1400" spc="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16" dirty="0">
                <a:solidFill>
                  <a:srgbClr val="000000"/>
                </a:solidFill>
                <a:latin typeface="Arial"/>
                <a:cs typeface="Arial"/>
              </a:rPr>
              <a:t>от</a:t>
            </a:r>
            <a:r>
              <a:rPr sz="140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него, размещён</a:t>
            </a:r>
          </a:p>
          <a:p>
            <a:pPr>
              <a:spcBef>
                <a:spcPts val="428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 TMPFS, поэтому после перезагрузки все файлы теряются.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20936" y="3090392"/>
            <a:ext cx="420481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/SYS (SYSTEM) — ИНФОРМАЦИЯ О СИСТЕМЕ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20936" y="3399684"/>
            <a:ext cx="7473523" cy="74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Файловая система, которая организуется ядром и </a:t>
            </a:r>
            <a:r>
              <a:rPr sz="1400" spc="-7" dirty="0">
                <a:solidFill>
                  <a:srgbClr val="000000"/>
                </a:solidFill>
                <a:latin typeface="Arial"/>
                <a:cs typeface="Arial"/>
              </a:rPr>
              <a:t>позволяет</a:t>
            </a:r>
            <a:r>
              <a:rPr sz="1400" spc="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просматривать и изменять</a:t>
            </a:r>
          </a:p>
          <a:p>
            <a:pPr>
              <a:spcBef>
                <a:spcPts val="428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параметры</a:t>
            </a:r>
            <a:r>
              <a:rPr sz="1400" spc="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работы</a:t>
            </a:r>
            <a:r>
              <a:rPr sz="14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системы</a:t>
            </a:r>
            <a:r>
              <a:rPr sz="14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(например,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работу</a:t>
            </a:r>
            <a:r>
              <a:rPr sz="14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swap),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контролировать</a:t>
            </a:r>
            <a:r>
              <a:rPr sz="1400" spc="1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вентиляторы.</a:t>
            </a:r>
          </a:p>
          <a:p>
            <a:pPr>
              <a:spcBef>
                <a:spcPts val="428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Каталоги из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этой</a:t>
            </a:r>
            <a:r>
              <a:rPr sz="1400" spc="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папки получают информацию о системе непосредственно </a:t>
            </a:r>
            <a:r>
              <a:rPr sz="1400" spc="-16" dirty="0">
                <a:solidFill>
                  <a:srgbClr val="000000"/>
                </a:solidFill>
                <a:latin typeface="Arial"/>
                <a:cs typeface="Arial"/>
              </a:rPr>
              <a:t>от</a:t>
            </a:r>
            <a:r>
              <a:rPr sz="140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ядра.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292F33-B0E4-EB85-DA39-484FE84E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Знакомство с терминалом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7B132-9D3D-BEDC-EA20-0D16E918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1539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8" y="1354601"/>
            <a:ext cx="9733449" cy="2830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spc="-61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Что</a:t>
            </a:r>
            <a:r>
              <a:rPr sz="6133" spc="61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 </a:t>
            </a:r>
            <a:r>
              <a:rPr sz="6133" spc="-21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такое</a:t>
            </a:r>
            <a:r>
              <a:rPr sz="6133" spc="21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 </a:t>
            </a:r>
            <a:r>
              <a:rPr sz="6133" spc="-15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терминал,</a:t>
            </a:r>
          </a:p>
          <a:p>
            <a:pPr>
              <a:lnSpc>
                <a:spcPts val="7400"/>
              </a:lnSpc>
            </a:pPr>
            <a:r>
              <a:rPr sz="6133" spc="-31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консоль</a:t>
            </a:r>
            <a:r>
              <a:rPr sz="6133" spc="31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и командная</a:t>
            </a:r>
          </a:p>
          <a:p>
            <a:pPr>
              <a:lnSpc>
                <a:spcPts val="7400"/>
              </a:lnSpc>
            </a:pPr>
            <a:r>
              <a:rPr sz="6133" spc="-17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оболочка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FSHDQM+Montserrat-Regular"/>
                <a:cs typeface="FSHDQM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C4C3F-D6CD-BFA6-13B9-800206B9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EB011-FE55-5357-AFDD-9212B704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6F125C-790F-FF56-6E85-EB623052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14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7" y="2639930"/>
            <a:ext cx="9380420" cy="7833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25"/>
              </a:lnSpc>
            </a:pPr>
            <a:r>
              <a:rPr sz="2400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Цель: </a:t>
            </a:r>
            <a:r>
              <a:rPr sz="2400" dirty="0">
                <a:solidFill>
                  <a:srgbClr val="385F71"/>
                </a:solidFill>
                <a:latin typeface="FSHDQM+Montserrat-Regular"/>
                <a:cs typeface="FSHDQM+Montserrat-Regular"/>
              </a:rPr>
              <a:t>познакомиться с понятиями терминала, консоли и</a:t>
            </a:r>
          </a:p>
          <a:p>
            <a:pPr>
              <a:lnSpc>
                <a:spcPts val="2925"/>
              </a:lnSpc>
              <a:spcBef>
                <a:spcPts val="373"/>
              </a:spcBef>
            </a:pPr>
            <a:r>
              <a:rPr sz="2400" dirty="0">
                <a:solidFill>
                  <a:srgbClr val="385F71"/>
                </a:solidFill>
                <a:latin typeface="FSHDQM+Montserrat-Regular"/>
                <a:cs typeface="FSHDQM+Montserrat-Regular"/>
              </a:rPr>
              <a:t>командной оболочки.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37190" y="0"/>
            <a:ext cx="585481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63869" y="1010186"/>
            <a:ext cx="704108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32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Терминал</a:t>
            </a:r>
            <a:r>
              <a:rPr sz="4800" spc="32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(terminal)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5591-72AF-79EC-2CF6-FFB38A9F56A5}"/>
              </a:ext>
            </a:extLst>
          </p:cNvPr>
          <p:cNvSpPr txBox="1"/>
          <p:nvPr/>
        </p:nvSpPr>
        <p:spPr>
          <a:xfrm>
            <a:off x="1137037" y="2488758"/>
            <a:ext cx="4717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Терминал. Бесм6 - первая советская супер-эвм. Союз клавиатуры и монитора и стал называться терминалом. Его суть - Имитирует физическое устройство.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63903" y="1033220"/>
            <a:ext cx="3109772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37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Консоль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CABD9-CEB2-280F-79CA-7AB559993CD0}"/>
              </a:ext>
            </a:extLst>
          </p:cNvPr>
          <p:cNvSpPr txBox="1"/>
          <p:nvPr/>
        </p:nvSpPr>
        <p:spPr>
          <a:xfrm>
            <a:off x="858741" y="2852452"/>
            <a:ext cx="4357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Консоль - это терминал, встроенный в сам ПК. Сейчас они реализованы </a:t>
            </a:r>
            <a:r>
              <a:rPr lang="ru-RU" dirty="0" err="1"/>
              <a:t>програмно</a:t>
            </a:r>
            <a:r>
              <a:rPr lang="ru-RU" dirty="0"/>
              <a:t>. Настроено 6 консолей. </a:t>
            </a:r>
            <a:r>
              <a:rPr lang="ru-RU" dirty="0" err="1"/>
              <a:t>Tta</a:t>
            </a:r>
            <a:r>
              <a:rPr lang="ru-RU" dirty="0"/>
              <a:t> . Alt+f1, +f2..f6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6000" y="2282024"/>
            <a:ext cx="6096000" cy="329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46750" y="1028286"/>
            <a:ext cx="970564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7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Командная</a:t>
            </a:r>
            <a:r>
              <a:rPr sz="4800" spc="17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 </a:t>
            </a:r>
            <a:r>
              <a:rPr sz="4800" spc="-15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оболочка</a:t>
            </a:r>
            <a:r>
              <a:rPr sz="4800" spc="15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NKNMET+Montserrat-Black"/>
                <a:cs typeface="NKNMET+Montserrat-Black"/>
              </a:rPr>
              <a:t>(shell)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7FB2F-0513-A5ED-C950-F7F1C20305B3}"/>
              </a:ext>
            </a:extLst>
          </p:cNvPr>
          <p:cNvSpPr txBox="1"/>
          <p:nvPr/>
        </p:nvSpPr>
        <p:spPr>
          <a:xfrm>
            <a:off x="1081377" y="2282024"/>
            <a:ext cx="4436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Терминал - удаленный доступ к машине. Консоль - программный компонент самой системы, позволяющий видеть ввод и вывод данных.</a:t>
            </a:r>
          </a:p>
          <a:p>
            <a:endParaRPr lang="ru-RU" dirty="0"/>
          </a:p>
          <a:p>
            <a:r>
              <a:rPr lang="ru-RU" dirty="0"/>
              <a:t>Командная оболочка (</a:t>
            </a:r>
            <a:r>
              <a:rPr lang="ru-RU" dirty="0" err="1"/>
              <a:t>shell</a:t>
            </a:r>
            <a:r>
              <a:rPr lang="ru-RU" dirty="0"/>
              <a:t>) - это командный интерпретатор используемый в линукс. Можно либо вводить команды ОС, либо запускать скрипты состоящие из списка команд. Оболочка - основной интерфейс, который пользователь видит при входе в систему, позволяющий запускать программы.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8235560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spc="-21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Обзор</a:t>
            </a:r>
            <a:r>
              <a:rPr sz="6133" spc="21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командных</a:t>
            </a:r>
          </a:p>
          <a:p>
            <a:pPr>
              <a:lnSpc>
                <a:spcPts val="7400"/>
              </a:lnSpc>
            </a:pPr>
            <a:r>
              <a:rPr sz="6133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оболочек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7" y="2640200"/>
            <a:ext cx="9776900" cy="128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Цель:</a:t>
            </a:r>
            <a:r>
              <a:rPr sz="2133" spc="199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рассмотреть</a:t>
            </a:r>
            <a:r>
              <a:rPr sz="2133" spc="212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варианты</a:t>
            </a:r>
            <a:r>
              <a:rPr sz="2133" spc="200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доступных</a:t>
            </a:r>
            <a:r>
              <a:rPr sz="2133" spc="20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командных</a:t>
            </a:r>
            <a:r>
              <a:rPr sz="2133" spc="205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оболочек</a:t>
            </a:r>
            <a:r>
              <a:rPr sz="2133" spc="201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для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ОС</a:t>
            </a:r>
            <a:r>
              <a:rPr sz="2133" spc="20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семейства</a:t>
            </a:r>
            <a:r>
              <a:rPr sz="2133" spc="208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Linux,</a:t>
            </a:r>
            <a:r>
              <a:rPr sz="2133" spc="20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научиться</a:t>
            </a:r>
            <a:r>
              <a:rPr sz="2133" spc="208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переключаться</a:t>
            </a:r>
            <a:r>
              <a:rPr sz="2133" spc="205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между</a:t>
            </a:r>
            <a:r>
              <a:rPr sz="2133" spc="211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оболочками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и осуществлять первичную настройку bash.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6955128" cy="1476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Самые </a:t>
            </a:r>
            <a:r>
              <a:rPr sz="4800" spc="-24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популярные</a:t>
            </a:r>
          </a:p>
          <a:p>
            <a:pPr>
              <a:lnSpc>
                <a:spcPts val="5800"/>
              </a:lnSpc>
            </a:pPr>
            <a:r>
              <a:rPr sz="48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оболочки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5" y="3286753"/>
            <a:ext cx="2975893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Bourne Shell (sh)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6595" y="3769354"/>
            <a:ext cx="4568980" cy="1282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Bourne Again Shell (bash)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Debian Almquist shell (dash)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Z shell (zsh)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6595" y="5217153"/>
            <a:ext cx="4690359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Friendly </a:t>
            </a:r>
            <a:r>
              <a:rPr sz="2133" spc="-16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interactive</a:t>
            </a:r>
            <a:r>
              <a:rPr sz="2133" spc="16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shell (ﬁsh)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585480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Bourne Shell (sh)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5" y="2660368"/>
            <a:ext cx="4425115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Дополнение имен файлов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6595" y="3142968"/>
            <a:ext cx="4219747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Автодополнение команд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6596" y="3625568"/>
            <a:ext cx="6417017" cy="795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Стандартные переменные </a:t>
            </a:r>
            <a:r>
              <a:rPr sz="2133" spc="-1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окружения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Встроенные управляющие конструкции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8784537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Bourne Again Shell (bash)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5" y="2764102"/>
            <a:ext cx="9920728" cy="1282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Наиболее популярная и широко используемая </a:t>
            </a:r>
            <a:r>
              <a:rPr sz="2133" spc="-24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из</a:t>
            </a:r>
            <a:r>
              <a:rPr sz="2133" spc="24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spc="-1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всех</a:t>
            </a:r>
            <a:r>
              <a:rPr sz="2133" spc="1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оболочек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Все дистрибутивы Linux </a:t>
            </a:r>
            <a:r>
              <a:rPr sz="2133" spc="-1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поставляются</a:t>
            </a:r>
            <a:r>
              <a:rPr sz="2133" spc="1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по умолчанию с bash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spc="-15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Расширяет</a:t>
            </a:r>
            <a:r>
              <a:rPr sz="2133" spc="15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набор функций Bourne Shell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6595" y="4211901"/>
            <a:ext cx="5128187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spc="-15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Присутствует</a:t>
            </a:r>
            <a:r>
              <a:rPr sz="2133" spc="15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также и в Android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973185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Debian Almquist shell (dash)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5" y="2787135"/>
            <a:ext cx="10211168" cy="1758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Debian</a:t>
            </a:r>
            <a:r>
              <a:rPr sz="2133" spc="101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Almquist</a:t>
            </a:r>
            <a:r>
              <a:rPr sz="2133" spc="101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shell</a:t>
            </a:r>
            <a:r>
              <a:rPr sz="2133" spc="101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—</a:t>
            </a:r>
            <a:r>
              <a:rPr sz="2133" spc="101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командная</a:t>
            </a:r>
            <a:r>
              <a:rPr sz="2133" spc="102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оболочка,</a:t>
            </a:r>
            <a:r>
              <a:rPr sz="2133" spc="1021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намного</a:t>
            </a:r>
            <a:r>
              <a:rPr sz="2133" spc="102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более</a:t>
            </a:r>
          </a:p>
          <a:p>
            <a:pPr marL="468392"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легковесная, чем bash, при </a:t>
            </a:r>
            <a:r>
              <a:rPr sz="2133" spc="-31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этом</a:t>
            </a:r>
            <a:r>
              <a:rPr sz="2133" spc="31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POSIX-совместимая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dash</a:t>
            </a:r>
            <a:r>
              <a:rPr sz="2133" spc="148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занимает</a:t>
            </a:r>
            <a:r>
              <a:rPr sz="2133" spc="1489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очень</a:t>
            </a:r>
            <a:r>
              <a:rPr sz="2133" spc="148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мало</a:t>
            </a:r>
            <a:r>
              <a:rPr sz="2133" spc="148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места</a:t>
            </a:r>
            <a:r>
              <a:rPr sz="2133" spc="1488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на</a:t>
            </a:r>
            <a:r>
              <a:rPr sz="2133" spc="148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диске,</a:t>
            </a:r>
            <a:r>
              <a:rPr sz="2133" spc="1491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но</a:t>
            </a:r>
            <a:r>
              <a:rPr sz="2133" spc="148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не</a:t>
            </a:r>
            <a:r>
              <a:rPr sz="2133" spc="148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spc="-32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может</a:t>
            </a:r>
          </a:p>
          <a:p>
            <a:pPr marL="468392"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похвастаться богатой функциональностью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6595" y="4717535"/>
            <a:ext cx="3783816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spc="-16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Встречается</a:t>
            </a:r>
            <a:r>
              <a:rPr sz="2133" spc="16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в Ubuntu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8ED486-ED4E-AF48-AD14-600A8602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64D6C4-2101-29A0-0F22-6BA4EB304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114BBF-0911-1544-81F5-1835050F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7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414548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Z shell (zsh)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6" y="2648835"/>
            <a:ext cx="3972385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Автозавершение строк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6596" y="3131435"/>
            <a:ext cx="8656825" cy="1756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Совместная история команд для </a:t>
            </a:r>
            <a:r>
              <a:rPr sz="2133" spc="-1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всех</a:t>
            </a:r>
            <a:r>
              <a:rPr sz="2133" spc="17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сеансов оболочки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Улучшена работа с переменными и массивами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Редактирование нескольких строк в одном </a:t>
            </a:r>
            <a:r>
              <a:rPr sz="2133" spc="-1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буфере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Коррекция орфографии и </a:t>
            </a:r>
            <a:r>
              <a:rPr sz="2133" spc="-16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др.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1034450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Friendly </a:t>
            </a:r>
            <a:r>
              <a:rPr sz="4800" spc="-2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interactive</a:t>
            </a:r>
            <a:r>
              <a:rPr sz="4800" spc="2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WLGFQV+Montserrat-Black"/>
                <a:cs typeface="WLGFQV+Montserrat-Black"/>
              </a:rPr>
              <a:t>shell (ﬁsh)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5" y="2775601"/>
            <a:ext cx="3843692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Подсветка синтаксиса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6595" y="3258201"/>
            <a:ext cx="6354703" cy="795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Подсветка правильных адресов файлов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Быстрый поиск по истории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6596" y="4223401"/>
            <a:ext cx="3336233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Веб-конфигуратор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6595" y="4706001"/>
            <a:ext cx="9343639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DGEIMW+ArialMT"/>
                <a:cs typeface="DGEIMW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dirty="0">
                <a:solidFill>
                  <a:srgbClr val="385F71"/>
                </a:solidFill>
                <a:latin typeface="QUMTLQ+Montserrat-Regular"/>
                <a:cs typeface="QUMTLQ+Montserrat-Regular"/>
              </a:rPr>
              <a:t>Особый синтаксис скриптов, для облегчения автоматизации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8" y="1354601"/>
            <a:ext cx="9312825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NTVPCP+Montserrat-Black"/>
                <a:cs typeface="NTVPCP+Montserrat-Black"/>
              </a:rPr>
              <a:t>Базовая навигация в</a:t>
            </a:r>
          </a:p>
          <a:p>
            <a:pPr>
              <a:lnSpc>
                <a:spcPts val="7400"/>
              </a:lnSpc>
            </a:pPr>
            <a:r>
              <a:rPr sz="6133" dirty="0">
                <a:solidFill>
                  <a:srgbClr val="385F71"/>
                </a:solidFill>
                <a:latin typeface="NTVPCP+Montserrat-Black"/>
                <a:cs typeface="NTVPCP+Montserrat-Black"/>
              </a:rPr>
              <a:t>файловой </a:t>
            </a:r>
            <a:r>
              <a:rPr sz="6133" spc="-15" dirty="0">
                <a:solidFill>
                  <a:srgbClr val="385F71"/>
                </a:solidFill>
                <a:latin typeface="NTVPCP+Montserrat-Black"/>
                <a:cs typeface="NTVPCP+Montserrat-Black"/>
              </a:rPr>
              <a:t>системе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NTVPCP+Montserrat-Black"/>
                <a:cs typeface="NTVPCP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NTVPCP+Montserrat-Black"/>
                <a:cs typeface="NTVPCP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TVPCP+Montserrat-Black"/>
                <a:cs typeface="NTVPCP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063"/>
            <a:ext cx="9762109" cy="1397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NTVPCP+Montserrat-Black"/>
                <a:cs typeface="NTVPCP+Montserrat-Black"/>
              </a:rPr>
              <a:t>Цель:</a:t>
            </a:r>
            <a:r>
              <a:rPr sz="2267" spc="249" dirty="0">
                <a:solidFill>
                  <a:srgbClr val="385F71"/>
                </a:solidFill>
                <a:latin typeface="NTVPCP+Montserrat-Black"/>
                <a:cs typeface="NTVPCP+Montserrat-Black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познакомиться</a:t>
            </a:r>
            <a:r>
              <a:rPr sz="2267" spc="259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с</a:t>
            </a:r>
            <a:r>
              <a:rPr sz="2267" spc="252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внутренней</a:t>
            </a:r>
            <a:r>
              <a:rPr sz="2267" spc="252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файловой</a:t>
            </a:r>
            <a:r>
              <a:rPr sz="2267" spc="252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системой</a:t>
            </a:r>
            <a:r>
              <a:rPr sz="2267" spc="263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Linux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и</a:t>
            </a:r>
            <a:r>
              <a:rPr sz="2267" spc="75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рассмотреть</a:t>
            </a:r>
            <a:r>
              <a:rPr sz="2267" spc="769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основные</a:t>
            </a:r>
            <a:r>
              <a:rPr sz="2267" spc="75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разделы,</a:t>
            </a:r>
            <a:r>
              <a:rPr sz="2267" spc="764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освоить</a:t>
            </a:r>
            <a:r>
              <a:rPr sz="2267" spc="75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базовые</a:t>
            </a:r>
            <a:r>
              <a:rPr sz="2267" spc="761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 </a:t>
            </a:r>
            <a:r>
              <a:rPr sz="2267" spc="-21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методы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UJGJTU+Montserrat-Regular"/>
                <a:cs typeface="UJGJTU+Montserrat-Regular"/>
              </a:rPr>
              <a:t>навигации в системе.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434962" y="0"/>
            <a:ext cx="8757037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010186"/>
            <a:ext cx="300065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TVPCP+Montserrat-Black"/>
                <a:cs typeface="NTVPCP+Montserrat-Black"/>
              </a:rPr>
              <a:t>Linux FS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8177140" cy="2830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Перенаправление</a:t>
            </a:r>
          </a:p>
          <a:p>
            <a:pPr>
              <a:lnSpc>
                <a:spcPts val="7400"/>
              </a:lnSpc>
            </a:pPr>
            <a:r>
              <a:rPr sz="6133" spc="-17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ввода</a:t>
            </a:r>
            <a:r>
              <a:rPr sz="6133" spc="17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и </a:t>
            </a:r>
            <a:r>
              <a:rPr sz="6133" spc="-15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вывода</a:t>
            </a:r>
            <a:r>
              <a:rPr sz="3333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.</a:t>
            </a:r>
          </a:p>
          <a:p>
            <a:pPr>
              <a:lnSpc>
                <a:spcPts val="7400"/>
              </a:lnSpc>
            </a:pPr>
            <a:r>
              <a:rPr sz="6133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Формат ошибок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063"/>
            <a:ext cx="9712331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Цель:</a:t>
            </a:r>
            <a:r>
              <a:rPr sz="2267" spc="1059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научиться</a:t>
            </a:r>
            <a:r>
              <a:rPr sz="2267" spc="106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перенаправлять</a:t>
            </a:r>
            <a:r>
              <a:rPr sz="2267" spc="1061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spc="-20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потоки</a:t>
            </a:r>
            <a:r>
              <a:rPr sz="2267" spc="1080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ввода</a:t>
            </a:r>
            <a:r>
              <a:rPr sz="2267" spc="1061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и</a:t>
            </a:r>
            <a:r>
              <a:rPr sz="2267" spc="1061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вывода,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9671" y="3160763"/>
            <a:ext cx="4651027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рассмотреть формат ошибки.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58284" y="1183053"/>
            <a:ext cx="273060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39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Потоки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2502031"/>
            <a:ext cx="6855668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FNMMHF+ArialMT"/>
                <a:cs typeface="FNMMHF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stdin - стандартный ввод (клавиатура) (0)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FNMMHF+ArialMT"/>
                <a:cs typeface="FNMMHF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stdout - стандартный вывод (экран) (1)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3543430"/>
            <a:ext cx="9221647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FNMMHF+ArialMT"/>
                <a:cs typeface="FNMMHF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stderr - стандартная ошибка (вывод ошибок на экран) (2)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58283" y="1355953"/>
            <a:ext cx="644367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Перенаправление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0785" y="2340663"/>
            <a:ext cx="5105739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TBOPNT+Montserrat-Bold"/>
                <a:cs typeface="TBOPNT+Montserrat-Bold"/>
              </a:rPr>
              <a:t>&gt;</a:t>
            </a:r>
            <a:r>
              <a:rPr sz="2267" spc="73" dirty="0">
                <a:solidFill>
                  <a:srgbClr val="385F71"/>
                </a:solidFill>
                <a:latin typeface="TBOPNT+Montserrat-Bold"/>
                <a:cs typeface="TBOPNT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- вывод</a:t>
            </a:r>
            <a:r>
              <a:rPr sz="2267" spc="59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в файл с перезаписью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401" y="2861365"/>
            <a:ext cx="4455983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TBOPNT+Montserrat-Bold"/>
                <a:cs typeface="TBOPNT+Montserrat-Bold"/>
              </a:rPr>
              <a:t>&gt;&gt;</a:t>
            </a:r>
            <a:r>
              <a:rPr sz="2267" spc="25" dirty="0">
                <a:solidFill>
                  <a:srgbClr val="385F71"/>
                </a:solidFill>
                <a:latin typeface="TBOPNT+Montserrat-Bold"/>
                <a:cs typeface="TBOPNT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- дописать в конец файла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5401" y="3382063"/>
            <a:ext cx="10579111" cy="2449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TBOPNT+Montserrat-Bold"/>
                <a:cs typeface="TBOPNT+Montserrat-Bold"/>
              </a:rPr>
              <a:t>&lt;</a:t>
            </a:r>
            <a:r>
              <a:rPr sz="2267" spc="27" dirty="0">
                <a:solidFill>
                  <a:srgbClr val="385F71"/>
                </a:solidFill>
                <a:latin typeface="TBOPNT+Montserrat-Bold"/>
                <a:cs typeface="TBOPNT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- использовать файл как </a:t>
            </a:r>
            <a:r>
              <a:rPr sz="2267" spc="-2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поток</a:t>
            </a:r>
            <a:r>
              <a:rPr sz="2267" spc="2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ввода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TBOPNT+Montserrat-Bold"/>
                <a:cs typeface="TBOPNT+Montserrat-Bold"/>
              </a:rPr>
              <a:t>2&gt;</a:t>
            </a:r>
            <a:r>
              <a:rPr sz="2267" spc="25" dirty="0">
                <a:solidFill>
                  <a:srgbClr val="385F71"/>
                </a:solidFill>
                <a:latin typeface="TBOPNT+Montserrat-Bold"/>
                <a:cs typeface="TBOPNT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- направить </a:t>
            </a:r>
            <a:r>
              <a:rPr sz="2267" spc="-2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поток</a:t>
            </a:r>
            <a:r>
              <a:rPr sz="2267" spc="2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ошибок в файл с перезаписью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TBOPNT+Montserrat-Bold"/>
                <a:cs typeface="TBOPNT+Montserrat-Bold"/>
              </a:rPr>
              <a:t>2&gt;&gt;</a:t>
            </a:r>
            <a:r>
              <a:rPr sz="2267" spc="25" dirty="0">
                <a:solidFill>
                  <a:srgbClr val="385F71"/>
                </a:solidFill>
                <a:latin typeface="TBOPNT+Montserrat-Bold"/>
                <a:cs typeface="TBOPNT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- направить </a:t>
            </a:r>
            <a:r>
              <a:rPr sz="2267" spc="-2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поток</a:t>
            </a:r>
            <a:r>
              <a:rPr sz="2267" spc="2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ошибок в файл и дописать в конец файла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TBOPNT+Montserrat-Bold"/>
                <a:cs typeface="TBOPNT+Montserrat-Bold"/>
              </a:rPr>
              <a:t>&amp;&gt;ﬁle</a:t>
            </a:r>
            <a:r>
              <a:rPr sz="2267" spc="144" dirty="0">
                <a:solidFill>
                  <a:srgbClr val="385F71"/>
                </a:solidFill>
                <a:latin typeface="TBOPNT+Montserrat-Bold"/>
                <a:cs typeface="TBOPNT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или</a:t>
            </a:r>
            <a:r>
              <a:rPr sz="2267" spc="120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BOPNT+Montserrat-Bold"/>
                <a:cs typeface="TBOPNT+Montserrat-Bold"/>
              </a:rPr>
              <a:t>&gt;&amp;ﬁle</a:t>
            </a:r>
            <a:r>
              <a:rPr sz="2267" spc="139" dirty="0">
                <a:solidFill>
                  <a:srgbClr val="385F71"/>
                </a:solidFill>
                <a:latin typeface="TBOPNT+Montserrat-Bold"/>
                <a:cs typeface="TBOPNT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-</a:t>
            </a:r>
            <a:r>
              <a:rPr sz="2267" spc="120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направить</a:t>
            </a:r>
            <a:r>
              <a:rPr sz="2267" spc="121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стандартный</a:t>
            </a:r>
            <a:r>
              <a:rPr sz="2267" spc="12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spc="-2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поток</a:t>
            </a:r>
            <a:r>
              <a:rPr sz="2267" spc="145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вывода</a:t>
            </a:r>
            <a:r>
              <a:rPr sz="2267" spc="121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и</a:t>
            </a:r>
            <a:r>
              <a:rPr sz="2267" spc="120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ошибок</a:t>
            </a:r>
            <a:r>
              <a:rPr sz="2267" spc="120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в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файл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58283" y="1355953"/>
            <a:ext cx="2211832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5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stderr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2663397"/>
            <a:ext cx="8044845" cy="139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FNMMHF+ArialMT"/>
                <a:cs typeface="FNMMHF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Ошибка пути или имени (no such ﬁle or directory)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FNMMHF+ArialMT"/>
                <a:cs typeface="FNMMHF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Ошибка типа (Not a directory, Is a directory)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FNMMHF+ArialMT"/>
                <a:cs typeface="FNMMHF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AEVSSN+Montserrat-Regular"/>
                <a:cs typeface="AEVSSN+Montserrat-Regular"/>
              </a:rPr>
              <a:t>Ошибка доступа (Permission denied)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FAC8C-3F97-1941-021B-9CCC7030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07CB1-002F-480C-BB4D-962EA3D7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6E0584-3FFE-6D8F-117F-65D7FC50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8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470496" y="0"/>
            <a:ext cx="6721503" cy="6790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58283" y="1355953"/>
            <a:ext cx="581273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DGTSCD+Montserrat-Black"/>
                <a:cs typeface="DGTSCD+Montserrat-Black"/>
              </a:rPr>
              <a:t>Формат ошибки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8950623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Основные </a:t>
            </a:r>
            <a:r>
              <a:rPr sz="6133" spc="-16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команды</a:t>
            </a:r>
          </a:p>
          <a:p>
            <a:pPr>
              <a:lnSpc>
                <a:spcPts val="7400"/>
              </a:lnSpc>
            </a:pPr>
            <a:r>
              <a:rPr sz="6133" spc="-41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работы</a:t>
            </a:r>
            <a:r>
              <a:rPr sz="6133" spc="41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с </a:t>
            </a:r>
            <a:r>
              <a:rPr sz="6133" spc="-15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файлами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063"/>
            <a:ext cx="9700603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Цель:</a:t>
            </a:r>
            <a:r>
              <a:rPr sz="2267" spc="1272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познакомиться</a:t>
            </a:r>
            <a:r>
              <a:rPr sz="2267" spc="1280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с</a:t>
            </a:r>
            <a:r>
              <a:rPr sz="2267" spc="1273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основными</a:t>
            </a:r>
            <a:r>
              <a:rPr sz="2267" spc="1273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командами</a:t>
            </a:r>
            <a:r>
              <a:rPr sz="2267" spc="1279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bash</a:t>
            </a:r>
            <a:r>
              <a:rPr sz="2267" spc="1276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для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9671" y="3160763"/>
            <a:ext cx="2976507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работы с файлами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410702" y="0"/>
            <a:ext cx="77812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58283" y="1355953"/>
            <a:ext cx="325241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6" dirty="0">
                <a:solidFill>
                  <a:srgbClr val="385F71"/>
                </a:solidFill>
                <a:latin typeface="OSTWRC+Montserrat-Black"/>
                <a:cs typeface="OSTWRC+Montserrat-Black"/>
              </a:rPr>
              <a:t>Утилиты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2340664"/>
            <a:ext cx="1140364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NKUSRO+ArialMT"/>
                <a:cs typeface="NKUSRO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23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mv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2861365"/>
            <a:ext cx="1039035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NKUSRO+ArialMT"/>
                <a:cs typeface="NKUSRO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cp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6407" y="3382064"/>
            <a:ext cx="2696283" cy="139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NKUSRO+ArialMT"/>
                <a:cs typeface="NKUSRO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less and more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NKUSRO+ArialMT"/>
                <a:cs typeface="NKUSRO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head and tail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NKUSRO+ArialMT"/>
                <a:cs typeface="NKUSRO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diff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6407" y="4944163"/>
            <a:ext cx="1289191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NKUSRO+ArialMT"/>
                <a:cs typeface="NKUSRO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JQSJV+Montserrat-Regular"/>
                <a:cs typeface="VJQSJV+Montserrat-Regular"/>
              </a:rPr>
              <a:t>split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282BDBB-120F-2306-AD6A-F77D16AF9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448" y="993913"/>
            <a:ext cx="10447351" cy="51830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Head (</a:t>
            </a:r>
            <a:r>
              <a:rPr lang="ru-RU" dirty="0"/>
              <a:t>читает первые 10 строк текста и выводит их по стандартному каналу) </a:t>
            </a:r>
            <a:r>
              <a:rPr lang="en-US" dirty="0" err="1"/>
              <a:t>bigfile</a:t>
            </a:r>
            <a:endParaRPr lang="en-US" dirty="0"/>
          </a:p>
          <a:p>
            <a:r>
              <a:rPr lang="en-US" dirty="0"/>
              <a:t>Head -50 </a:t>
            </a:r>
            <a:r>
              <a:rPr lang="en-US" dirty="0" err="1"/>
              <a:t>bigfile</a:t>
            </a:r>
            <a:endParaRPr lang="en-US" dirty="0"/>
          </a:p>
          <a:p>
            <a:r>
              <a:rPr lang="en-US" dirty="0"/>
              <a:t>Tail -20 </a:t>
            </a:r>
            <a:r>
              <a:rPr lang="en-US" dirty="0" err="1"/>
              <a:t>bigfile</a:t>
            </a:r>
            <a:r>
              <a:rPr lang="en-US" dirty="0"/>
              <a:t> (</a:t>
            </a:r>
            <a:r>
              <a:rPr lang="ru-RU" dirty="0"/>
              <a:t>количество строк читаем с конца)</a:t>
            </a:r>
          </a:p>
          <a:p>
            <a:r>
              <a:rPr lang="ru-RU" dirty="0"/>
              <a:t>Иногда файлы удобно разбивать на части при копировании или перемещении</a:t>
            </a:r>
          </a:p>
          <a:p>
            <a:r>
              <a:rPr lang="en-US" dirty="0"/>
              <a:t>Split -b5k </a:t>
            </a:r>
            <a:r>
              <a:rPr lang="en-US" dirty="0" err="1"/>
              <a:t>bigfile</a:t>
            </a:r>
            <a:r>
              <a:rPr lang="en-US" dirty="0"/>
              <a:t> big. (</a:t>
            </a:r>
            <a:r>
              <a:rPr lang="ru-RU" dirty="0"/>
              <a:t>Префикс </a:t>
            </a:r>
            <a:r>
              <a:rPr lang="ru-RU" dirty="0" err="1"/>
              <a:t>опиед</a:t>
            </a:r>
            <a:r>
              <a:rPr lang="ru-RU" dirty="0"/>
              <a:t> имя маленьких частей файлов с заданным расширением)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Cat big.* &gt;</a:t>
            </a:r>
            <a:r>
              <a:rPr lang="en-US" dirty="0" err="1"/>
              <a:t>restoredbigfile</a:t>
            </a:r>
            <a:r>
              <a:rPr lang="en-US" dirty="0"/>
              <a:t>(</a:t>
            </a:r>
            <a:r>
              <a:rPr lang="ru-RU" dirty="0"/>
              <a:t>конкатенация, и вернули файл)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Diff </a:t>
            </a:r>
            <a:r>
              <a:rPr lang="ru-RU" dirty="0"/>
              <a:t>указываем два файла для сравнения</a:t>
            </a:r>
          </a:p>
          <a:p>
            <a:r>
              <a:rPr lang="en-US" dirty="0"/>
              <a:t>Diff </a:t>
            </a:r>
            <a:r>
              <a:rPr lang="en-US" dirty="0" err="1"/>
              <a:t>bigfile</a:t>
            </a:r>
            <a:r>
              <a:rPr lang="en-US" dirty="0"/>
              <a:t> </a:t>
            </a:r>
            <a:r>
              <a:rPr lang="en-US" dirty="0" err="1"/>
              <a:t>big.aa</a:t>
            </a:r>
            <a:endParaRPr lang="en-US" dirty="0"/>
          </a:p>
          <a:p>
            <a:r>
              <a:rPr lang="en-US" dirty="0"/>
              <a:t>Diff </a:t>
            </a:r>
            <a:r>
              <a:rPr lang="en-US" dirty="0" err="1"/>
              <a:t>bigfile</a:t>
            </a:r>
            <a:r>
              <a:rPr lang="en-US" dirty="0"/>
              <a:t> </a:t>
            </a:r>
            <a:r>
              <a:rPr lang="en-US" dirty="0" err="1"/>
              <a:t>restoredbigfile</a:t>
            </a:r>
            <a:r>
              <a:rPr lang="en-US" dirty="0"/>
              <a:t> (</a:t>
            </a:r>
            <a:r>
              <a:rPr lang="ru-RU" dirty="0"/>
              <a:t>пустая строка - отличий нет)</a:t>
            </a:r>
          </a:p>
        </p:txBody>
      </p:sp>
    </p:spTree>
    <p:extLst>
      <p:ext uri="{BB962C8B-B14F-4D97-AF65-F5344CB8AC3E}">
        <p14:creationId xmlns:p14="http://schemas.microsoft.com/office/powerpoint/2010/main" val="23716778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9590127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Поиск и </a:t>
            </a:r>
            <a:r>
              <a:rPr sz="6133" spc="-32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фильтрация.</a:t>
            </a:r>
          </a:p>
          <a:p>
            <a:pPr>
              <a:lnSpc>
                <a:spcPts val="7400"/>
              </a:lnSpc>
            </a:pPr>
            <a:r>
              <a:rPr sz="6133" spc="-23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Конвейеры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063"/>
            <a:ext cx="9264207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Цель: </a:t>
            </a: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познакомиться с утилитами </a:t>
            </a:r>
            <a:r>
              <a:rPr sz="2267" spc="-15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grep,</a:t>
            </a:r>
            <a:r>
              <a:rPr sz="2267" spc="15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ﬁnd и конвейерами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58284" y="1355953"/>
            <a:ext cx="165770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15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Find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1" y="2340663"/>
            <a:ext cx="8760036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ﬁnd</a:t>
            </a:r>
            <a:r>
              <a:rPr sz="2267" spc="71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[папка]</a:t>
            </a:r>
            <a:r>
              <a:rPr sz="2267" spc="79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[параметры]</a:t>
            </a:r>
            <a:r>
              <a:rPr sz="2267" spc="80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критерий</a:t>
            </a:r>
            <a:r>
              <a:rPr sz="2267" spc="81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шаблон</a:t>
            </a:r>
            <a:r>
              <a:rPr sz="2267" spc="79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[действие]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36900" y="2945297"/>
            <a:ext cx="1156901" cy="871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-name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-user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59801" y="3010698"/>
            <a:ext cx="1817844" cy="2449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-maxdepth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-depth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-mount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-version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-print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36901" y="3986697"/>
            <a:ext cx="1292199" cy="2449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-group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-mtime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-atime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-newer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-size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59800" y="5614197"/>
            <a:ext cx="1128115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-type f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59800" y="6134898"/>
            <a:ext cx="1225701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-type d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701084" y="0"/>
            <a:ext cx="6490915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58283" y="1355953"/>
            <a:ext cx="1774748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Grep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1" y="2340663"/>
            <a:ext cx="5709801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grep</a:t>
            </a:r>
            <a:r>
              <a:rPr sz="2267" spc="81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[опции]</a:t>
            </a:r>
            <a:r>
              <a:rPr sz="2267" spc="75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шаблон</a:t>
            </a:r>
            <a:r>
              <a:rPr sz="2267" spc="79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[имя</a:t>
            </a:r>
            <a:r>
              <a:rPr sz="2267" spc="75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файла...]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9786" y="2901697"/>
            <a:ext cx="779983" cy="871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</a:t>
            </a:r>
            <a:r>
              <a:rPr sz="2267" spc="1805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c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</a:t>
            </a:r>
            <a:r>
              <a:rPr sz="2267" spc="1805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89786" y="3943097"/>
            <a:ext cx="695349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</a:t>
            </a:r>
            <a:r>
              <a:rPr sz="2267" spc="1805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89786" y="4463796"/>
            <a:ext cx="870948" cy="1923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</a:t>
            </a:r>
            <a:r>
              <a:rPr sz="2267" spc="1805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n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</a:t>
            </a:r>
            <a:r>
              <a:rPr sz="2267" spc="1805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v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</a:t>
            </a:r>
            <a:r>
              <a:rPr sz="2267" spc="1805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w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-</a:t>
            </a:r>
            <a:r>
              <a:rPr sz="2267" spc="1805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HVHKD+Montserrat-Regular"/>
                <a:cs typeface="BHVHKD+Montserrat-Regular"/>
              </a:rPr>
              <a:t>e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740842" y="0"/>
            <a:ext cx="645115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341162" y="1355953"/>
            <a:ext cx="5645100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20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Конвейер</a:t>
            </a:r>
            <a:r>
              <a:rPr sz="4800" spc="20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WSVOWT+Montserrat-Black"/>
                <a:cs typeface="WSVOWT+Montserrat-Black"/>
              </a:rPr>
              <a:t>(pipe)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48600" y="2778665"/>
            <a:ext cx="3793184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cmd1</a:t>
            </a:r>
            <a:r>
              <a:rPr sz="2267" spc="72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|</a:t>
            </a:r>
            <a:r>
              <a:rPr sz="2267" spc="75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cmd2</a:t>
            </a:r>
            <a:r>
              <a:rPr sz="2267" spc="72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|</a:t>
            </a:r>
            <a:r>
              <a:rPr sz="2267" spc="75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....</a:t>
            </a:r>
            <a:r>
              <a:rPr sz="2267" spc="75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|</a:t>
            </a:r>
            <a:r>
              <a:rPr sz="2267" spc="75" dirty="0">
                <a:solidFill>
                  <a:srgbClr val="385F71"/>
                </a:solidFill>
                <a:latin typeface="LNPMTN+Montserrat-Bold"/>
                <a:cs typeface="LNPMTN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LNPMTN+Montserrat-Bold"/>
                <a:cs typeface="LNPMTN+Montserrat-Bold"/>
              </a:rPr>
              <a:t>cmdN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D39EC-BB4B-EC68-C342-DDDB8068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85FEB0-1E14-B27D-4750-EFE75570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693FC6-41AC-D674-663C-66107BF4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65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1B60734-79AD-7E6D-543A-831C80DAF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Find (</a:t>
            </a:r>
            <a:r>
              <a:rPr lang="ru-RU" dirty="0"/>
              <a:t>папка)(параметры) критерий шаблон (действие).</a:t>
            </a:r>
          </a:p>
          <a:p>
            <a:endParaRPr lang="ru-RU" dirty="0"/>
          </a:p>
          <a:p>
            <a:r>
              <a:rPr lang="en-US" dirty="0" err="1"/>
              <a:t>Maxdepth</a:t>
            </a:r>
            <a:r>
              <a:rPr lang="en-US" dirty="0"/>
              <a:t>. </a:t>
            </a:r>
            <a:r>
              <a:rPr lang="ru-RU" dirty="0"/>
              <a:t>Макс глубина поиска под каталогом. Только в </a:t>
            </a:r>
            <a:r>
              <a:rPr lang="ru-RU" dirty="0" err="1"/>
              <a:t>текушем</a:t>
            </a:r>
            <a:r>
              <a:rPr lang="ru-RU" dirty="0"/>
              <a:t> - 1.</a:t>
            </a:r>
          </a:p>
          <a:p>
            <a:r>
              <a:rPr lang="en-US" dirty="0"/>
              <a:t>Depth. </a:t>
            </a:r>
            <a:r>
              <a:rPr lang="ru-RU" dirty="0"/>
              <a:t>Искать сперва в текущем, потом в </a:t>
            </a:r>
            <a:r>
              <a:rPr lang="ru-RU" dirty="0" err="1"/>
              <a:t>подкаталогаз</a:t>
            </a:r>
            <a:endParaRPr lang="ru-RU" dirty="0"/>
          </a:p>
          <a:p>
            <a:r>
              <a:rPr lang="en-US" dirty="0"/>
              <a:t>Mount. </a:t>
            </a:r>
            <a:r>
              <a:rPr lang="ru-RU" dirty="0"/>
              <a:t>Только в </a:t>
            </a:r>
            <a:r>
              <a:rPr lang="ru-RU" dirty="0" err="1"/>
              <a:t>файлоаой</a:t>
            </a:r>
            <a:r>
              <a:rPr lang="ru-RU" dirty="0"/>
              <a:t> системе поиск</a:t>
            </a:r>
          </a:p>
          <a:p>
            <a:r>
              <a:rPr lang="en-US" dirty="0"/>
              <a:t>Version. </a:t>
            </a:r>
            <a:r>
              <a:rPr lang="ru-RU" dirty="0"/>
              <a:t>Показывать </a:t>
            </a:r>
            <a:r>
              <a:rPr lang="ru-RU" dirty="0" err="1"/>
              <a:t>версиб</a:t>
            </a:r>
            <a:r>
              <a:rPr lang="ru-RU" dirty="0"/>
              <a:t> утилиты </a:t>
            </a:r>
            <a:r>
              <a:rPr lang="en-US" dirty="0"/>
              <a:t>find</a:t>
            </a:r>
          </a:p>
          <a:p>
            <a:r>
              <a:rPr lang="en-US" dirty="0"/>
              <a:t>Print. </a:t>
            </a:r>
            <a:r>
              <a:rPr lang="ru-RU" dirty="0"/>
              <a:t>Выводит </a:t>
            </a:r>
            <a:r>
              <a:rPr lang="ru-RU" dirty="0" err="1"/>
              <a:t>аолное</a:t>
            </a:r>
            <a:r>
              <a:rPr lang="ru-RU" dirty="0"/>
              <a:t> имя файла</a:t>
            </a:r>
          </a:p>
          <a:p>
            <a:r>
              <a:rPr lang="en-US" dirty="0"/>
              <a:t>Type -f. </a:t>
            </a:r>
            <a:r>
              <a:rPr lang="ru-RU" dirty="0"/>
              <a:t>Только файлы ищем</a:t>
            </a:r>
          </a:p>
          <a:p>
            <a:r>
              <a:rPr lang="en-US" dirty="0"/>
              <a:t>Type -d. </a:t>
            </a:r>
            <a:r>
              <a:rPr lang="ru-RU" dirty="0"/>
              <a:t>Только директории</a:t>
            </a:r>
          </a:p>
          <a:p>
            <a:r>
              <a:rPr lang="ru-RU" dirty="0"/>
              <a:t>-</a:t>
            </a:r>
            <a:r>
              <a:rPr lang="en-US" dirty="0"/>
              <a:t>name. </a:t>
            </a:r>
            <a:r>
              <a:rPr lang="ru-RU" dirty="0"/>
              <a:t>Поиск по имени</a:t>
            </a:r>
          </a:p>
          <a:p>
            <a:r>
              <a:rPr lang="ru-RU" dirty="0"/>
              <a:t>-</a:t>
            </a:r>
            <a:r>
              <a:rPr lang="en-US" dirty="0"/>
              <a:t>user. </a:t>
            </a:r>
            <a:r>
              <a:rPr lang="ru-RU" dirty="0"/>
              <a:t>Поиск по </a:t>
            </a:r>
            <a:r>
              <a:rPr lang="ru-RU" dirty="0" err="1"/>
              <a:t>владельйу</a:t>
            </a:r>
            <a:endParaRPr lang="ru-RU" dirty="0"/>
          </a:p>
          <a:p>
            <a:r>
              <a:rPr lang="ru-RU" dirty="0"/>
              <a:t>-</a:t>
            </a:r>
            <a:r>
              <a:rPr lang="en-US" dirty="0"/>
              <a:t>group. </a:t>
            </a:r>
            <a:r>
              <a:rPr lang="ru-RU" dirty="0"/>
              <a:t>По группе</a:t>
            </a:r>
          </a:p>
          <a:p>
            <a:r>
              <a:rPr lang="en-US" dirty="0" err="1"/>
              <a:t>Mtime</a:t>
            </a:r>
            <a:r>
              <a:rPr lang="en-US" dirty="0"/>
              <a:t>. </a:t>
            </a:r>
            <a:r>
              <a:rPr lang="ru-RU" dirty="0"/>
              <a:t>Поиск по времени модификации файла</a:t>
            </a:r>
          </a:p>
          <a:p>
            <a:r>
              <a:rPr lang="en-US" dirty="0" err="1"/>
              <a:t>Atime</a:t>
            </a:r>
            <a:r>
              <a:rPr lang="en-US" dirty="0"/>
              <a:t>. </a:t>
            </a:r>
            <a:r>
              <a:rPr lang="ru-RU" dirty="0"/>
              <a:t>Поиск по дате последнего чтения</a:t>
            </a:r>
          </a:p>
          <a:p>
            <a:r>
              <a:rPr lang="en-US" dirty="0"/>
              <a:t>Newer</a:t>
            </a:r>
          </a:p>
          <a:p>
            <a:r>
              <a:rPr lang="en-US" dirty="0"/>
              <a:t>Size. </a:t>
            </a:r>
            <a:r>
              <a:rPr lang="ru-RU" dirty="0"/>
              <a:t>Поиск по размеру</a:t>
            </a:r>
          </a:p>
          <a:p>
            <a:endParaRPr lang="ru-RU" dirty="0"/>
          </a:p>
          <a:p>
            <a:r>
              <a:rPr lang="en-US" dirty="0"/>
              <a:t>Find (</a:t>
            </a:r>
            <a:r>
              <a:rPr lang="ru-RU" dirty="0"/>
              <a:t>все файлы текущей директории)</a:t>
            </a:r>
          </a:p>
          <a:p>
            <a:r>
              <a:rPr lang="en-US" dirty="0"/>
              <a:t>Find ./</a:t>
            </a:r>
            <a:r>
              <a:rPr lang="en-US" dirty="0" err="1"/>
              <a:t>skillbox</a:t>
            </a:r>
            <a:r>
              <a:rPr lang="en-US" dirty="0"/>
              <a:t>/ (</a:t>
            </a:r>
            <a:r>
              <a:rPr lang="ru-RU" dirty="0"/>
              <a:t>покажет всё, что найдет)</a:t>
            </a:r>
          </a:p>
          <a:p>
            <a:r>
              <a:rPr lang="en-US" dirty="0"/>
              <a:t>Find . -name 'big' </a:t>
            </a:r>
          </a:p>
          <a:p>
            <a:r>
              <a:rPr lang="en-US" dirty="0"/>
              <a:t>Find . -not -name 'big'</a:t>
            </a:r>
          </a:p>
          <a:p>
            <a:r>
              <a:rPr lang="en-US" dirty="0"/>
              <a:t>Find . -</a:t>
            </a:r>
            <a:r>
              <a:rPr lang="en-US" dirty="0" err="1"/>
              <a:t>maxdepth</a:t>
            </a:r>
            <a:r>
              <a:rPr lang="en-US" dirty="0"/>
              <a:t> 1 -name '*.a*' (</a:t>
            </a:r>
            <a:r>
              <a:rPr lang="ru-RU" dirty="0"/>
              <a:t>все файлы, которые содержат в расширении букву а)</a:t>
            </a:r>
          </a:p>
          <a:p>
            <a:r>
              <a:rPr lang="en-US" dirty="0"/>
              <a:t>Find . /</a:t>
            </a:r>
            <a:r>
              <a:rPr lang="en-US" dirty="0" err="1"/>
              <a:t>skillbox</a:t>
            </a:r>
            <a:r>
              <a:rPr lang="en-US" dirty="0"/>
              <a:t>/ . /</a:t>
            </a:r>
            <a:r>
              <a:rPr lang="en-US" dirty="0" err="1"/>
              <a:t>newdir</a:t>
            </a:r>
            <a:r>
              <a:rPr lang="en-US" dirty="0"/>
              <a:t>/ -type f -name 'error'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648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A3BC75C-E4EC-0C4C-5CB7-8A827C93D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Grep (</a:t>
            </a:r>
            <a:r>
              <a:rPr lang="ru-RU" dirty="0"/>
              <a:t>опции - </a:t>
            </a:r>
            <a:r>
              <a:rPr lang="ru-RU" dirty="0" err="1"/>
              <a:t>доп</a:t>
            </a:r>
            <a:r>
              <a:rPr lang="ru-RU" dirty="0"/>
              <a:t> параметры, настройки поиска и вывода) шаблон - </a:t>
            </a:r>
            <a:r>
              <a:rPr lang="ru-RU" dirty="0" err="1"/>
              <a:t>рег</a:t>
            </a:r>
            <a:r>
              <a:rPr lang="ru-RU" dirty="0"/>
              <a:t> строка поиска (имя файла). </a:t>
            </a:r>
            <a:r>
              <a:rPr lang="ru-RU" dirty="0" err="1"/>
              <a:t>Фильтратор</a:t>
            </a:r>
            <a:r>
              <a:rPr lang="ru-RU" dirty="0"/>
              <a:t> поиска</a:t>
            </a:r>
          </a:p>
          <a:p>
            <a:r>
              <a:rPr lang="ru-RU" dirty="0"/>
              <a:t>-с. Подсчитать </a:t>
            </a:r>
            <a:r>
              <a:rPr lang="ru-RU" dirty="0" err="1"/>
              <a:t>колиякство</a:t>
            </a:r>
            <a:r>
              <a:rPr lang="ru-RU" dirty="0"/>
              <a:t> </a:t>
            </a:r>
            <a:r>
              <a:rPr lang="ru-RU" dirty="0" err="1"/>
              <a:t>вэождений</a:t>
            </a:r>
            <a:r>
              <a:rPr lang="ru-RU" dirty="0"/>
              <a:t> шаблона</a:t>
            </a:r>
          </a:p>
          <a:p>
            <a:r>
              <a:rPr lang="ru-RU" dirty="0"/>
              <a:t>-</a:t>
            </a:r>
            <a:r>
              <a:rPr lang="en-US" dirty="0" err="1"/>
              <a:t>i</a:t>
            </a:r>
            <a:r>
              <a:rPr lang="en-US" dirty="0"/>
              <a:t>. </a:t>
            </a:r>
            <a:r>
              <a:rPr lang="ru-RU" dirty="0"/>
              <a:t>Не учитывать регистр</a:t>
            </a:r>
          </a:p>
          <a:p>
            <a:r>
              <a:rPr lang="ru-RU" dirty="0"/>
              <a:t>-</a:t>
            </a:r>
            <a:r>
              <a:rPr lang="en-US" dirty="0"/>
              <a:t>l. </a:t>
            </a:r>
            <a:r>
              <a:rPr lang="ru-RU" dirty="0"/>
              <a:t>Отобразить только имена </a:t>
            </a:r>
            <a:r>
              <a:rPr lang="ru-RU" dirty="0" err="1"/>
              <a:t>фацлоа</a:t>
            </a:r>
            <a:r>
              <a:rPr lang="ru-RU" dirty="0"/>
              <a:t>, в </a:t>
            </a:r>
            <a:r>
              <a:rPr lang="ru-RU" dirty="0" err="1"/>
              <a:t>которыз</a:t>
            </a:r>
            <a:r>
              <a:rPr lang="ru-RU" dirty="0"/>
              <a:t> найден </a:t>
            </a:r>
            <a:r>
              <a:rPr lang="ru-RU" dirty="0" err="1"/>
              <a:t>шаьлон</a:t>
            </a:r>
            <a:endParaRPr lang="ru-RU" dirty="0"/>
          </a:p>
          <a:p>
            <a:r>
              <a:rPr lang="ru-RU" dirty="0"/>
              <a:t>-</a:t>
            </a:r>
            <a:r>
              <a:rPr lang="en-US" dirty="0"/>
              <a:t>n. </a:t>
            </a:r>
            <a:r>
              <a:rPr lang="ru-RU" dirty="0"/>
              <a:t>Показать номер строки в файле</a:t>
            </a:r>
          </a:p>
          <a:p>
            <a:r>
              <a:rPr lang="ru-RU" dirty="0"/>
              <a:t>-</a:t>
            </a:r>
            <a:r>
              <a:rPr lang="en-US" dirty="0"/>
              <a:t>v. </a:t>
            </a:r>
            <a:r>
              <a:rPr lang="ru-RU" dirty="0" err="1"/>
              <a:t>Выдаввть</a:t>
            </a:r>
            <a:r>
              <a:rPr lang="ru-RU" dirty="0"/>
              <a:t> строки кроме тех что содержат шаблон</a:t>
            </a:r>
          </a:p>
          <a:p>
            <a:r>
              <a:rPr lang="ru-RU" dirty="0"/>
              <a:t>-</a:t>
            </a:r>
            <a:r>
              <a:rPr lang="en-US" dirty="0"/>
              <a:t>w. </a:t>
            </a:r>
            <a:r>
              <a:rPr lang="ru-RU" dirty="0"/>
              <a:t>Искать шаблон, как слово, окруженное пробелами</a:t>
            </a:r>
          </a:p>
          <a:p>
            <a:r>
              <a:rPr lang="ru-RU" dirty="0"/>
              <a:t>-</a:t>
            </a:r>
            <a:r>
              <a:rPr lang="en-US" dirty="0"/>
              <a:t>e. </a:t>
            </a:r>
            <a:r>
              <a:rPr lang="ru-RU" dirty="0" err="1"/>
              <a:t>Испольщовать</a:t>
            </a:r>
            <a:r>
              <a:rPr lang="ru-RU" dirty="0"/>
              <a:t> регулярные выражения</a:t>
            </a:r>
          </a:p>
          <a:p>
            <a:endParaRPr lang="ru-RU" dirty="0"/>
          </a:p>
          <a:p>
            <a:r>
              <a:rPr lang="en-US" dirty="0"/>
              <a:t>Grep Artem /</a:t>
            </a:r>
            <a:r>
              <a:rPr lang="en-US" dirty="0" err="1"/>
              <a:t>etc</a:t>
            </a:r>
            <a:r>
              <a:rPr lang="en-US" dirty="0"/>
              <a:t>/passwd</a:t>
            </a:r>
          </a:p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'Artem' /</a:t>
            </a:r>
            <a:r>
              <a:rPr lang="en-US" dirty="0" err="1"/>
              <a:t>etc</a:t>
            </a:r>
            <a:r>
              <a:rPr lang="en-US" dirty="0"/>
              <a:t>/passwd (</a:t>
            </a:r>
            <a:r>
              <a:rPr lang="ru-RU" dirty="0"/>
              <a:t>без учета регистра)</a:t>
            </a:r>
          </a:p>
          <a:p>
            <a:r>
              <a:rPr lang="en-US" dirty="0"/>
              <a:t>Grep -v </a:t>
            </a:r>
            <a:r>
              <a:rPr lang="en-US" dirty="0" err="1"/>
              <a:t>artem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/passwd (</a:t>
            </a:r>
            <a:r>
              <a:rPr lang="ru-RU" dirty="0"/>
              <a:t>всех пользователей)</a:t>
            </a:r>
          </a:p>
          <a:p>
            <a:r>
              <a:rPr lang="en-US" dirty="0"/>
              <a:t>Grep -r err /home/</a:t>
            </a:r>
            <a:r>
              <a:rPr lang="en-US" dirty="0" err="1"/>
              <a:t>artem</a:t>
            </a:r>
            <a:r>
              <a:rPr lang="en-US" dirty="0"/>
              <a:t>/ (</a:t>
            </a:r>
            <a:r>
              <a:rPr lang="ru-RU" dirty="0"/>
              <a:t>рекурсивный поиск). Осуществляет поиск по </a:t>
            </a:r>
            <a:r>
              <a:rPr lang="ru-RU" dirty="0" err="1"/>
              <a:t>содержисому</a:t>
            </a:r>
            <a:r>
              <a:rPr lang="ru-RU" dirty="0"/>
              <a:t> файлов.</a:t>
            </a:r>
          </a:p>
          <a:p>
            <a:r>
              <a:rPr lang="en-US" dirty="0"/>
              <a:t>Grep -r -c err /home/</a:t>
            </a:r>
            <a:r>
              <a:rPr lang="en-US" dirty="0" err="1"/>
              <a:t>artem</a:t>
            </a:r>
            <a:r>
              <a:rPr lang="en-US" dirty="0"/>
              <a:t>/ (</a:t>
            </a:r>
            <a:r>
              <a:rPr lang="ru-RU" dirty="0"/>
              <a:t>сколько раз была найдена подстрока)</a:t>
            </a:r>
          </a:p>
          <a:p>
            <a:r>
              <a:rPr lang="en-US" dirty="0"/>
              <a:t>Grep --color root /</a:t>
            </a:r>
            <a:r>
              <a:rPr lang="en-US" dirty="0" err="1"/>
              <a:t>etc</a:t>
            </a:r>
            <a:r>
              <a:rPr lang="en-US" dirty="0"/>
              <a:t>/passwd (</a:t>
            </a:r>
            <a:r>
              <a:rPr lang="ru-RU" dirty="0"/>
              <a:t>подсветка инфы)</a:t>
            </a:r>
          </a:p>
          <a:p>
            <a:endParaRPr lang="ru-RU" dirty="0"/>
          </a:p>
          <a:p>
            <a:r>
              <a:rPr lang="ru-RU" dirty="0"/>
              <a:t>Конвейер (</a:t>
            </a:r>
            <a:r>
              <a:rPr lang="en-US" dirty="0"/>
              <a:t>pipe). </a:t>
            </a:r>
            <a:r>
              <a:rPr lang="ru-RU" dirty="0"/>
              <a:t>Однонаправленный канал </a:t>
            </a:r>
            <a:r>
              <a:rPr lang="ru-RU" dirty="0" err="1"/>
              <a:t>межпроцессного</a:t>
            </a:r>
            <a:r>
              <a:rPr lang="ru-RU" dirty="0"/>
              <a:t> взаимодействия. Обеспечивает асинхронное выполнение команд</a:t>
            </a:r>
          </a:p>
          <a:p>
            <a:r>
              <a:rPr lang="en-US" dirty="0"/>
              <a:t>Cmd1 | cmd2 |.....| </a:t>
            </a:r>
            <a:r>
              <a:rPr lang="en-US" dirty="0" err="1"/>
              <a:t>cmdN</a:t>
            </a:r>
            <a:endParaRPr lang="en-US" dirty="0"/>
          </a:p>
          <a:p>
            <a:endParaRPr lang="en-US" dirty="0"/>
          </a:p>
          <a:p>
            <a:r>
              <a:rPr lang="en-US" dirty="0"/>
              <a:t>Ls -a /</a:t>
            </a:r>
            <a:r>
              <a:rPr lang="en-US" dirty="0" err="1"/>
              <a:t>etc</a:t>
            </a:r>
            <a:r>
              <a:rPr lang="en-US" dirty="0"/>
              <a:t> | grep host (</a:t>
            </a:r>
            <a:r>
              <a:rPr lang="ru-RU" dirty="0"/>
              <a:t>вернула содержимое всех </a:t>
            </a:r>
            <a:r>
              <a:rPr lang="ru-RU" dirty="0" err="1"/>
              <a:t>фацлов</a:t>
            </a:r>
            <a:r>
              <a:rPr lang="ru-RU" dirty="0"/>
              <a:t>, где есть </a:t>
            </a:r>
            <a:r>
              <a:rPr lang="en-US" dirty="0"/>
              <a:t>host)</a:t>
            </a:r>
          </a:p>
          <a:p>
            <a:r>
              <a:rPr lang="en-US" dirty="0" err="1"/>
              <a:t>Egrep</a:t>
            </a:r>
            <a:r>
              <a:rPr lang="en-US" dirty="0"/>
              <a:t> -w "</a:t>
            </a:r>
            <a:r>
              <a:rPr lang="en-US" dirty="0" err="1"/>
              <a:t>bin|bash</a:t>
            </a:r>
            <a:r>
              <a:rPr lang="en-US" dirty="0"/>
              <a:t>" </a:t>
            </a:r>
            <a:r>
              <a:rPr lang="en-US" dirty="0" err="1"/>
              <a:t>bigfile</a:t>
            </a:r>
            <a:r>
              <a:rPr lang="en-US" dirty="0"/>
              <a:t> (</a:t>
            </a:r>
            <a:r>
              <a:rPr lang="ru-RU" dirty="0"/>
              <a:t>поиск сразу двух строк)</a:t>
            </a:r>
          </a:p>
          <a:p>
            <a:r>
              <a:rPr lang="en-US" dirty="0"/>
              <a:t>Man </a:t>
            </a:r>
            <a:r>
              <a:rPr lang="en-US" dirty="0" err="1"/>
              <a:t>wc</a:t>
            </a:r>
            <a:r>
              <a:rPr lang="en-US" dirty="0"/>
              <a:t> (</a:t>
            </a:r>
            <a:r>
              <a:rPr lang="ru-RU" dirty="0"/>
              <a:t>узнаем, что делает утилита)</a:t>
            </a:r>
          </a:p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bigfile</a:t>
            </a:r>
            <a:r>
              <a:rPr lang="en-US" dirty="0"/>
              <a:t> | </a:t>
            </a:r>
            <a:r>
              <a:rPr lang="en-US" dirty="0" err="1"/>
              <a:t>wc</a:t>
            </a:r>
            <a:r>
              <a:rPr lang="en-US" dirty="0"/>
              <a:t> -l (</a:t>
            </a:r>
            <a:r>
              <a:rPr lang="ru-RU" dirty="0"/>
              <a:t>сколько раз встречается подстрока)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2275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F02F0-8311-9727-7AF6-38BCCA60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Устройства в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D002A7-8F85-0F98-BFA7-685F6A229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5676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7786115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Имена устройств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7" y="2640471"/>
            <a:ext cx="9511639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Цель: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познакомиться с правилами именований устройств в ОС семейства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9667" y="3211971"/>
            <a:ext cx="6246503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Linux, рассмотреть информацию об устройствах.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6224"/>
            <a:ext cx="7363019" cy="1410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25"/>
              </a:lnSpc>
            </a:pPr>
            <a:r>
              <a:rPr sz="4533" spc="-181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Где</a:t>
            </a:r>
            <a:r>
              <a:rPr sz="4533" spc="181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 </a:t>
            </a:r>
            <a:r>
              <a:rPr sz="4533" spc="-31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находится</a:t>
            </a:r>
            <a:r>
              <a:rPr sz="4533" spc="31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 </a:t>
            </a:r>
            <a:r>
              <a:rPr sz="4533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список</a:t>
            </a:r>
          </a:p>
          <a:p>
            <a:pPr>
              <a:lnSpc>
                <a:spcPts val="5399"/>
              </a:lnSpc>
              <a:spcBef>
                <a:spcPts val="67"/>
              </a:spcBef>
            </a:pPr>
            <a:r>
              <a:rPr sz="4533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устройств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8" y="3177433"/>
            <a:ext cx="9720805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4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</a:t>
            </a:r>
            <a:r>
              <a:rPr sz="1867" spc="103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spc="-19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(от</a:t>
            </a:r>
            <a:r>
              <a:rPr sz="1867" spc="19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</a:t>
            </a:r>
            <a:r>
              <a:rPr sz="1867" spc="-15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англ.</a:t>
            </a:r>
            <a:r>
              <a:rPr sz="1867" spc="15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devices — устройства) — каталог в системах типа UNIX,</a:t>
            </a:r>
          </a:p>
          <a:p>
            <a:pPr marL="447898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содержащий так называемые</a:t>
            </a:r>
            <a:r>
              <a:rPr sz="1867" spc="492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файлы устройств</a:t>
            </a:r>
            <a:r>
              <a:rPr sz="1867" spc="49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— интерфейсы работы с</a:t>
            </a:r>
          </a:p>
          <a:p>
            <a:pPr marL="447898"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драйверами ядра.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098" y="4498233"/>
            <a:ext cx="1676421" cy="282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CPVDJL+Arial-BoldMT"/>
                <a:cs typeface="CPVDJL+Arial-Bold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dirty="0">
                <a:solidFill>
                  <a:srgbClr val="385F71"/>
                </a:solidFill>
                <a:latin typeface="BSSUOI+Montserrat-Bold"/>
                <a:cs typeface="BSSUOI+Montserrat-Bold"/>
              </a:rPr>
              <a:t>ls</a:t>
            </a:r>
            <a:r>
              <a:rPr sz="1867" spc="61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BSSUOI+Montserrat-Bold"/>
                <a:cs typeface="BSSUOI+Montserrat-Bold"/>
              </a:rPr>
              <a:t>-l</a:t>
            </a:r>
            <a:r>
              <a:rPr sz="1867" spc="61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spc="-4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954742" y="-1"/>
            <a:ext cx="6237257" cy="6750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574995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5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Типы</a:t>
            </a:r>
            <a:r>
              <a:rPr sz="4800" spc="15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устройств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1" y="2592503"/>
            <a:ext cx="3292415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b — блочное</a:t>
            </a:r>
            <a:r>
              <a:rPr sz="1867" spc="489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устройство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401" y="2922703"/>
            <a:ext cx="6237257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c — символьное устройство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u — небуферизованное символьное</a:t>
            </a:r>
            <a:r>
              <a:rPr sz="1867" spc="489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устройство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p — именованный канал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5401" y="3913304"/>
            <a:ext cx="1565148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l —</a:t>
            </a:r>
            <a:r>
              <a:rPr sz="1867" spc="489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ссылка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209968" y="0"/>
            <a:ext cx="5982031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652901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Номера устройств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1" y="2436690"/>
            <a:ext cx="34638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4999" y="2421820"/>
            <a:ext cx="3726247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Старший номер устройства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Младший номер устройства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6137047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Имена устройств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0624" y="2472003"/>
            <a:ext cx="5542509" cy="199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53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/dev/sd</a:t>
            </a:r>
            <a:r>
              <a:rPr sz="1867" spc="11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BSSUOI+Montserrat-Bold"/>
                <a:cs typeface="BSSUOI+Montserrat-Bold"/>
              </a:rPr>
              <a:t>буква</a:t>
            </a:r>
            <a:r>
              <a:rPr sz="1867" spc="56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— жёсткий диск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53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/dev/sd</a:t>
            </a:r>
            <a:r>
              <a:rPr sz="1867" spc="11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BSSUOI+Montserrat-Bold"/>
                <a:cs typeface="BSSUOI+Montserrat-Bold"/>
              </a:rPr>
              <a:t>буква</a:t>
            </a:r>
            <a:r>
              <a:rPr sz="1867" spc="68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BSSUOI+Montserrat-Bold"/>
                <a:cs typeface="BSSUOI+Montserrat-Bold"/>
              </a:rPr>
              <a:t>номер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— раздел диска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53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/dev/sr</a:t>
            </a:r>
            <a:r>
              <a:rPr sz="1867" spc="11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BSSUOI+Montserrat-Bold"/>
                <a:cs typeface="BSSUOI+Montserrat-Bold"/>
              </a:rPr>
              <a:t>номер</a:t>
            </a:r>
            <a:r>
              <a:rPr sz="1867" spc="52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spc="-35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(/dev/scd</a:t>
            </a:r>
            <a:r>
              <a:rPr sz="1867" spc="35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номер) —</a:t>
            </a:r>
          </a:p>
          <a:p>
            <a:pPr marL="447898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CD-ROM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4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/dev/eth</a:t>
            </a:r>
            <a:r>
              <a:rPr sz="1867" spc="107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BSSUOI+Montserrat-Bold"/>
                <a:cs typeface="BSSUOI+Montserrat-Bold"/>
              </a:rPr>
              <a:t>номер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— </a:t>
            </a:r>
            <a:r>
              <a:rPr sz="1867" spc="-1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сетевые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интерфейсы</a:t>
            </a:r>
          </a:p>
          <a:p>
            <a:pPr marL="447898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Ethernet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32525" y="2470861"/>
            <a:ext cx="34638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80434" y="2455991"/>
            <a:ext cx="3686516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spc="-40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/dev/tty</a:t>
            </a:r>
            <a:r>
              <a:rPr sz="1867" spc="101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BSSUOI+Montserrat-Bold"/>
                <a:cs typeface="BSSUOI+Montserrat-Bold"/>
              </a:rPr>
              <a:t>номер</a:t>
            </a:r>
            <a:r>
              <a:rPr sz="1867" spc="4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— </a:t>
            </a:r>
            <a:r>
              <a:rPr sz="1867" spc="-1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текстовый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терминал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spc="-4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/dev/dsp</a:t>
            </a:r>
            <a:r>
              <a:rPr sz="1867" spc="61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— звуковой вывод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32525" y="3131261"/>
            <a:ext cx="34638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32525" y="3446591"/>
            <a:ext cx="5246828" cy="962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39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/dev/random</a:t>
            </a:r>
            <a:r>
              <a:rPr sz="1867" spc="52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— случайные данные</a:t>
            </a:r>
          </a:p>
          <a:p>
            <a:pPr marL="447897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(псевдоустройство)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40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/dev/null</a:t>
            </a:r>
            <a:r>
              <a:rPr sz="1867" spc="56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— </a:t>
            </a:r>
            <a:r>
              <a:rPr sz="1867" spc="-21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пусто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 (псевдоустройство)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0624" y="4453203"/>
            <a:ext cx="4095467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32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/dev/wlan</a:t>
            </a:r>
            <a:r>
              <a:rPr sz="1867" spc="4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номер — </a:t>
            </a:r>
            <a:r>
              <a:rPr sz="1867" spc="-1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сетевые</a:t>
            </a:r>
          </a:p>
          <a:p>
            <a:pPr marL="447898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интерфейсы Wireless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32525" y="4452061"/>
            <a:ext cx="34638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80433" y="4437191"/>
            <a:ext cx="3573395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spc="-44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/dev/zero</a:t>
            </a:r>
            <a:r>
              <a:rPr sz="1867" spc="55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— нулевые байты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(псевдоустройство)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0625" y="5113603"/>
            <a:ext cx="4546087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33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/dev/lp</a:t>
            </a:r>
            <a:r>
              <a:rPr sz="1867" spc="89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номер — принтеры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NSRUNN+ArialMT"/>
                <a:cs typeface="NSRUNN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spc="-28" dirty="0">
                <a:solidFill>
                  <a:srgbClr val="385F71"/>
                </a:solidFill>
                <a:latin typeface="BSSUOI+Montserrat-Bold"/>
                <a:cs typeface="BSSUOI+Montserrat-Bold"/>
              </a:rPr>
              <a:t>/dev/video</a:t>
            </a:r>
            <a:r>
              <a:rPr sz="1867" spc="41" dirty="0">
                <a:solidFill>
                  <a:srgbClr val="385F71"/>
                </a:solidFill>
                <a:latin typeface="BSSUOI+Montserrat-Bold"/>
                <a:cs typeface="BSSUOI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номер — устройства</a:t>
            </a:r>
          </a:p>
          <a:p>
            <a:pPr marL="447898"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QMOLDP+Montserrat-Regular"/>
                <a:cs typeface="QMOLDP+Montserrat-Regular"/>
              </a:rPr>
              <a:t>изображений, камеры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553738" y="0"/>
            <a:ext cx="4638261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8898532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RQMGPS+Montserrat-Black"/>
                <a:cs typeface="RQMGPS+Montserrat-Black"/>
              </a:rPr>
              <a:t>Имена файлов устройств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4A81A-23E6-2333-F8E5-F7054FE4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5183A-0624-EA38-E80A-7CC642D4C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DEDD5C-7F85-6CC8-25DF-E7B74A6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20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DD0DAD5-9ECC-E9D1-3D2D-F70A38A14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Список устройств находится в /</a:t>
            </a:r>
            <a:r>
              <a:rPr lang="ru-RU" dirty="0" err="1"/>
              <a:t>dev</a:t>
            </a:r>
            <a:r>
              <a:rPr lang="ru-RU" dirty="0"/>
              <a:t>, интерфейсы работы с драйверами ядра</a:t>
            </a:r>
          </a:p>
          <a:p>
            <a:r>
              <a:rPr lang="ru-RU" dirty="0" err="1"/>
              <a:t>Ls</a:t>
            </a:r>
            <a:r>
              <a:rPr lang="ru-RU" dirty="0"/>
              <a:t> -l /</a:t>
            </a:r>
            <a:r>
              <a:rPr lang="ru-RU" dirty="0" err="1"/>
              <a:t>dev|more</a:t>
            </a:r>
            <a:r>
              <a:rPr lang="ru-RU" dirty="0"/>
              <a:t> (смотрим на содержимое)</a:t>
            </a:r>
          </a:p>
          <a:p>
            <a:endParaRPr lang="ru-RU" dirty="0"/>
          </a:p>
          <a:p>
            <a:r>
              <a:rPr lang="ru-RU" dirty="0"/>
              <a:t>Типы устройств</a:t>
            </a:r>
          </a:p>
          <a:p>
            <a:r>
              <a:rPr lang="ru-RU" dirty="0"/>
              <a:t>B - блочное устройство. Флэшка и </a:t>
            </a:r>
            <a:r>
              <a:rPr lang="ru-RU" dirty="0" err="1"/>
              <a:t>жд</a:t>
            </a:r>
            <a:r>
              <a:rPr lang="ru-RU" dirty="0"/>
              <a:t>. Чтение блоками</a:t>
            </a:r>
          </a:p>
          <a:p>
            <a:r>
              <a:rPr lang="ru-RU" dirty="0"/>
              <a:t>С - символьное устройство. Обработка посимвольно</a:t>
            </a:r>
          </a:p>
          <a:p>
            <a:r>
              <a:rPr lang="ru-RU" dirty="0"/>
              <a:t>U - </a:t>
            </a:r>
            <a:r>
              <a:rPr lang="ru-RU" dirty="0" err="1"/>
              <a:t>небуферизованное</a:t>
            </a:r>
            <a:r>
              <a:rPr lang="ru-RU" dirty="0"/>
              <a:t> символьное устройство.</a:t>
            </a:r>
          </a:p>
          <a:p>
            <a:r>
              <a:rPr lang="ru-RU" dirty="0"/>
              <a:t>P - </a:t>
            </a:r>
            <a:r>
              <a:rPr lang="ru-RU" dirty="0" err="1"/>
              <a:t>именнованый</a:t>
            </a:r>
            <a:r>
              <a:rPr lang="ru-RU" dirty="0"/>
              <a:t> канал. Каналы </a:t>
            </a:r>
            <a:r>
              <a:rPr lang="ru-RU" dirty="0" err="1"/>
              <a:t>межпроцессного</a:t>
            </a:r>
            <a:r>
              <a:rPr lang="ru-RU" dirty="0"/>
              <a:t> взаимодействия</a:t>
            </a:r>
          </a:p>
          <a:p>
            <a:r>
              <a:rPr lang="ru-RU" dirty="0"/>
              <a:t>I- ссылка.</a:t>
            </a:r>
          </a:p>
          <a:p>
            <a:endParaRPr lang="ru-RU" dirty="0"/>
          </a:p>
          <a:p>
            <a:r>
              <a:rPr lang="ru-RU" dirty="0"/>
              <a:t>Номера устройств:</a:t>
            </a:r>
          </a:p>
          <a:p>
            <a:r>
              <a:rPr lang="ru-RU" dirty="0"/>
              <a:t>Старший номер устройства </a:t>
            </a:r>
          </a:p>
          <a:p>
            <a:r>
              <a:rPr lang="ru-RU" dirty="0"/>
              <a:t>Младший номер устройства</a:t>
            </a:r>
          </a:p>
          <a:p>
            <a:endParaRPr lang="ru-RU" dirty="0"/>
          </a:p>
          <a:p>
            <a:r>
              <a:rPr lang="ru-RU" dirty="0"/>
              <a:t>Имена устро1ств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sd</a:t>
            </a:r>
            <a:r>
              <a:rPr lang="ru-RU" dirty="0"/>
              <a:t> буква — жёсткий диск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sd</a:t>
            </a:r>
            <a:r>
              <a:rPr lang="ru-RU" dirty="0"/>
              <a:t> буква номер — раздел диска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sr</a:t>
            </a:r>
            <a:r>
              <a:rPr lang="ru-RU" dirty="0"/>
              <a:t> номер (/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scd</a:t>
            </a:r>
            <a:r>
              <a:rPr lang="ru-RU" dirty="0"/>
              <a:t> номер) —</a:t>
            </a:r>
          </a:p>
          <a:p>
            <a:r>
              <a:rPr lang="ru-RU" dirty="0"/>
              <a:t>CD-ROM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eth</a:t>
            </a:r>
            <a:r>
              <a:rPr lang="ru-RU" dirty="0"/>
              <a:t> номер — сетевые интерфейсы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89815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98A59F2-65A1-D756-C26C-F9B471983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902"/>
            <a:ext cx="12192000" cy="68580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Ethernet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wlan</a:t>
            </a:r>
            <a:r>
              <a:rPr lang="ru-RU" dirty="0"/>
              <a:t> номер — сетевые</a:t>
            </a:r>
          </a:p>
          <a:p>
            <a:r>
              <a:rPr lang="ru-RU" dirty="0"/>
              <a:t>интерфейсы Wireless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lp</a:t>
            </a:r>
            <a:r>
              <a:rPr lang="ru-RU" dirty="0"/>
              <a:t> номер — принтеры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video</a:t>
            </a:r>
            <a:r>
              <a:rPr lang="ru-RU" dirty="0"/>
              <a:t> номер — устройства</a:t>
            </a:r>
          </a:p>
          <a:p>
            <a:r>
              <a:rPr lang="ru-RU" dirty="0"/>
              <a:t>изображений, камеры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tty</a:t>
            </a:r>
            <a:r>
              <a:rPr lang="ru-RU" dirty="0"/>
              <a:t> номер — текстовый</a:t>
            </a:r>
          </a:p>
          <a:p>
            <a:r>
              <a:rPr lang="ru-RU" dirty="0"/>
              <a:t>терминал (</a:t>
            </a:r>
            <a:r>
              <a:rPr lang="ru-RU" dirty="0" err="1"/>
              <a:t>alt</a:t>
            </a:r>
            <a:r>
              <a:rPr lang="ru-RU" dirty="0"/>
              <a:t> f1 f2 )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dsp</a:t>
            </a:r>
            <a:r>
              <a:rPr lang="ru-RU" dirty="0"/>
              <a:t> — звуковой вывод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random</a:t>
            </a:r>
            <a:r>
              <a:rPr lang="ru-RU" dirty="0"/>
              <a:t> — случайные данные</a:t>
            </a:r>
          </a:p>
          <a:p>
            <a:r>
              <a:rPr lang="ru-RU" dirty="0"/>
              <a:t>(псевдоустройство)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null</a:t>
            </a:r>
            <a:r>
              <a:rPr lang="ru-RU" dirty="0"/>
              <a:t> — пусто (псевдоустройство). Может </a:t>
            </a:r>
            <a:r>
              <a:rPr lang="ru-RU" dirty="0" err="1"/>
              <a:t>использоааться</a:t>
            </a:r>
            <a:r>
              <a:rPr lang="ru-RU" dirty="0"/>
              <a:t> для перенаправления команд. Когда нужен факт исполнения</a:t>
            </a:r>
          </a:p>
          <a:p>
            <a:r>
              <a:rPr lang="ru-RU" dirty="0"/>
              <a:t>●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zero</a:t>
            </a:r>
            <a:r>
              <a:rPr lang="ru-RU" dirty="0"/>
              <a:t> — нулевые байты</a:t>
            </a:r>
          </a:p>
          <a:p>
            <a:r>
              <a:rPr lang="ru-RU" dirty="0"/>
              <a:t>(псевдоустройство). Для проверки скорости интернета может понадобиться</a:t>
            </a:r>
          </a:p>
          <a:p>
            <a:endParaRPr lang="ru-RU" dirty="0"/>
          </a:p>
          <a:p>
            <a:r>
              <a:rPr lang="ru-RU" dirty="0"/>
              <a:t>Sr0 - единый файл устройств в ЛН.</a:t>
            </a:r>
          </a:p>
        </p:txBody>
      </p:sp>
    </p:spTree>
    <p:extLst>
      <p:ext uri="{BB962C8B-B14F-4D97-AF65-F5344CB8AC3E}">
        <p14:creationId xmlns:p14="http://schemas.microsoft.com/office/powerpoint/2010/main" val="21348949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8746541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GTMRLG+Montserrat-Black"/>
                <a:cs typeface="GTMRLG+Montserrat-Black"/>
              </a:rPr>
              <a:t>Файлы устройств в</a:t>
            </a:r>
          </a:p>
          <a:p>
            <a:pPr>
              <a:lnSpc>
                <a:spcPts val="7400"/>
              </a:lnSpc>
            </a:pPr>
            <a:r>
              <a:rPr sz="6133" dirty="0">
                <a:solidFill>
                  <a:srgbClr val="385F71"/>
                </a:solidFill>
                <a:latin typeface="GTMRLG+Montserrat-Black"/>
                <a:cs typeface="GTMRLG+Montserrat-Black"/>
              </a:rPr>
              <a:t>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GTMRLG+Montserrat-Black"/>
                <a:cs typeface="GTMRLG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GTMRLG+Montserrat-Black"/>
                <a:cs typeface="GTMRLG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GTMRLG+Montserrat-Black"/>
                <a:cs typeface="GTMRLG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469"/>
            <a:ext cx="8880096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GTMRLG+Montserrat-Black"/>
                <a:cs typeface="GTMRLG+Montserrat-Black"/>
              </a:rPr>
              <a:t>Цель: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познакомиться с файлами устройств в ОС семейства Linux и их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назначением.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6321756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GTMRLG+Montserrat-Black"/>
                <a:cs typeface="GTMRLG+Montserrat-Black"/>
              </a:rPr>
              <a:t>Файлы устройств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1" y="3036501"/>
            <a:ext cx="10335865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VPEITF+Montserrat-Bold"/>
                <a:cs typeface="VPEITF+Montserrat-Bold"/>
              </a:rPr>
              <a:t>Файл</a:t>
            </a:r>
            <a:r>
              <a:rPr sz="1867" spc="324" dirty="0">
                <a:solidFill>
                  <a:srgbClr val="385F71"/>
                </a:solidFill>
                <a:latin typeface="VPEITF+Montserrat-Bold"/>
                <a:cs typeface="VPEITF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VPEITF+Montserrat-Bold"/>
                <a:cs typeface="VPEITF+Montserrat-Bold"/>
              </a:rPr>
              <a:t>устройства</a:t>
            </a:r>
            <a:r>
              <a:rPr sz="1867" spc="277" dirty="0">
                <a:solidFill>
                  <a:srgbClr val="385F71"/>
                </a:solidFill>
                <a:latin typeface="VPEITF+Montserrat-Bold"/>
                <a:cs typeface="VPEITF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(англ.</a:t>
            </a:r>
            <a:r>
              <a:rPr sz="1867" spc="275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special</a:t>
            </a:r>
            <a:r>
              <a:rPr sz="1867" spc="265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device</a:t>
            </a:r>
            <a:r>
              <a:rPr sz="1867" spc="269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ﬁle)</a:t>
            </a:r>
            <a:r>
              <a:rPr sz="1867" spc="263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—</a:t>
            </a:r>
            <a:r>
              <a:rPr sz="1867" spc="263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spc="-39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это</a:t>
            </a:r>
            <a:r>
              <a:rPr sz="1867" spc="303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один</a:t>
            </a:r>
            <a:r>
              <a:rPr sz="1867" spc="264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spc="-20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из</a:t>
            </a:r>
            <a:r>
              <a:rPr sz="1867" spc="284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типов</a:t>
            </a:r>
            <a:r>
              <a:rPr sz="1867" spc="263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файлов</a:t>
            </a:r>
            <a:r>
              <a:rPr sz="1867" spc="264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в</a:t>
            </a:r>
            <a:r>
              <a:rPr sz="1867" spc="263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UNIX-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400" y="3468301"/>
            <a:ext cx="10345387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подобной</a:t>
            </a:r>
            <a:r>
              <a:rPr sz="1867" spc="831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операционной</a:t>
            </a:r>
            <a:r>
              <a:rPr sz="1867" spc="831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системе.</a:t>
            </a:r>
            <a:r>
              <a:rPr sz="1867" spc="839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Специальные</a:t>
            </a:r>
            <a:r>
              <a:rPr sz="1867" spc="831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файлы</a:t>
            </a:r>
            <a:r>
              <a:rPr sz="1867" spc="832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устройств</a:t>
            </a:r>
            <a:r>
              <a:rPr sz="1867" spc="839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содержат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5400" y="3900100"/>
            <a:ext cx="9901123" cy="7332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данные,</a:t>
            </a:r>
            <a:r>
              <a:rPr sz="1867" spc="2011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необходимые</a:t>
            </a:r>
            <a:r>
              <a:rPr sz="1867" spc="201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операционной</a:t>
            </a:r>
            <a:r>
              <a:rPr sz="1867" spc="2011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системе</a:t>
            </a:r>
            <a:r>
              <a:rPr sz="1867" spc="2020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для</a:t>
            </a:r>
            <a:r>
              <a:rPr sz="1867" spc="2011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взаимодействия</a:t>
            </a:r>
          </a:p>
          <a:p>
            <a:pPr>
              <a:lnSpc>
                <a:spcPts val="2275"/>
              </a:lnSpc>
              <a:spcBef>
                <a:spcPts val="1191"/>
              </a:spcBef>
            </a:pP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физическими устройствами.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90755" y="3900101"/>
            <a:ext cx="336668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ESFLFG+Montserrat-Regular"/>
                <a:cs typeface="ESFLFG+Montserrat-Regular"/>
              </a:rPr>
              <a:t>с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041127" y="0"/>
            <a:ext cx="715087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290006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GTMRLG+Montserrat-Black"/>
                <a:cs typeface="GTMRLG+Montserrat-Black"/>
              </a:rPr>
              <a:t>Пример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CA22B0E-4633-8816-FB40-DD4C179AE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660"/>
            <a:ext cx="12192000" cy="6802340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Файл устройства (англ. </a:t>
            </a:r>
            <a:r>
              <a:rPr lang="ru-RU" dirty="0" err="1"/>
              <a:t>special</a:t>
            </a:r>
            <a:r>
              <a:rPr lang="ru-RU" dirty="0"/>
              <a:t> </a:t>
            </a:r>
            <a:r>
              <a:rPr lang="ru-RU" dirty="0" err="1"/>
              <a:t>device</a:t>
            </a:r>
            <a:r>
              <a:rPr lang="ru-RU" dirty="0"/>
              <a:t> </a:t>
            </a:r>
            <a:r>
              <a:rPr lang="ru-RU" dirty="0" err="1"/>
              <a:t>file</a:t>
            </a:r>
            <a:r>
              <a:rPr lang="ru-RU" dirty="0"/>
              <a:t>) — это один из типов файлов в </a:t>
            </a:r>
            <a:r>
              <a:rPr lang="ru-RU" dirty="0" err="1"/>
              <a:t>UNIXподобной</a:t>
            </a:r>
            <a:r>
              <a:rPr lang="ru-RU" dirty="0"/>
              <a:t> операционной системе. Специальные файлы устройств содержат</a:t>
            </a:r>
          </a:p>
          <a:p>
            <a:r>
              <a:rPr lang="ru-RU" dirty="0"/>
              <a:t>данные, необходимые операционной системе для взаимодействия с</a:t>
            </a:r>
          </a:p>
          <a:p>
            <a:r>
              <a:rPr lang="ru-RU" dirty="0"/>
              <a:t>физическими устройствами.(диски, принтеры, факсы). </a:t>
            </a:r>
          </a:p>
          <a:p>
            <a:endParaRPr lang="ru-RU" dirty="0"/>
          </a:p>
          <a:p>
            <a:r>
              <a:rPr lang="ru-RU" dirty="0"/>
              <a:t>Приложение данные в ФУ, обратная передача через ФУ.</a:t>
            </a:r>
          </a:p>
          <a:p>
            <a:endParaRPr lang="ru-RU" dirty="0"/>
          </a:p>
          <a:p>
            <a:r>
              <a:rPr lang="ru-RU" dirty="0"/>
              <a:t>☆☆☆☆☆☆☆☆☆☆☆☆☆☆☆☆☆</a:t>
            </a:r>
          </a:p>
          <a:p>
            <a:r>
              <a:rPr lang="ru-RU" dirty="0"/>
              <a:t>РАБОТА С УСТРОЙСТВАМИ ЛИНУКС.</a:t>
            </a:r>
          </a:p>
          <a:p>
            <a:endParaRPr lang="ru-RU" dirty="0"/>
          </a:p>
          <a:p>
            <a:r>
              <a:rPr lang="ru-RU" dirty="0" err="1"/>
              <a:t>Ls</a:t>
            </a:r>
            <a:r>
              <a:rPr lang="ru-RU" dirty="0"/>
              <a:t> -l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tty</a:t>
            </a:r>
            <a:r>
              <a:rPr lang="ru-RU" dirty="0"/>
              <a:t>[0-23]</a:t>
            </a:r>
          </a:p>
          <a:p>
            <a:r>
              <a:rPr lang="ru-RU" dirty="0"/>
              <a:t>Who </a:t>
            </a:r>
            <a:r>
              <a:rPr lang="ru-RU" dirty="0" err="1"/>
              <a:t>am</a:t>
            </a:r>
            <a:r>
              <a:rPr lang="ru-RU" dirty="0"/>
              <a:t> i</a:t>
            </a:r>
          </a:p>
          <a:p>
            <a:r>
              <a:rPr lang="ru-RU" dirty="0"/>
              <a:t>Перенаправление данных. Переходим на вторую консоль. </a:t>
            </a:r>
            <a:r>
              <a:rPr lang="ru-RU" dirty="0" err="1"/>
              <a:t>Выпооняем</a:t>
            </a:r>
            <a:r>
              <a:rPr lang="ru-RU" dirty="0"/>
              <a:t> вход в систему. Tty2 вверху.</a:t>
            </a:r>
          </a:p>
          <a:p>
            <a:endParaRPr lang="ru-RU" dirty="0"/>
          </a:p>
          <a:p>
            <a:r>
              <a:rPr lang="ru-RU" dirty="0" err="1"/>
              <a:t>Echo</a:t>
            </a:r>
            <a:r>
              <a:rPr lang="ru-RU" dirty="0"/>
              <a:t> "</a:t>
            </a:r>
            <a:r>
              <a:rPr lang="ru-RU" dirty="0" err="1"/>
              <a:t>Helli</a:t>
            </a:r>
            <a:r>
              <a:rPr lang="ru-RU" dirty="0"/>
              <a:t>!" &gt;/</a:t>
            </a:r>
            <a:r>
              <a:rPr lang="ru-RU" dirty="0" err="1"/>
              <a:t>dev</a:t>
            </a:r>
            <a:r>
              <a:rPr lang="ru-RU" dirty="0"/>
              <a:t>/tty1</a:t>
            </a:r>
          </a:p>
          <a:p>
            <a:r>
              <a:rPr lang="ru-RU" dirty="0"/>
              <a:t>В первой консоли в итоге покажутся данные. </a:t>
            </a:r>
          </a:p>
          <a:p>
            <a:r>
              <a:rPr lang="ru-RU" dirty="0"/>
              <a:t>Enter</a:t>
            </a:r>
          </a:p>
          <a:p>
            <a:endParaRPr lang="ru-RU" dirty="0"/>
          </a:p>
          <a:p>
            <a:r>
              <a:rPr lang="ru-RU" dirty="0" err="1"/>
              <a:t>Cat</a:t>
            </a:r>
            <a:r>
              <a:rPr lang="ru-RU" dirty="0"/>
              <a:t>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hosts</a:t>
            </a:r>
            <a:r>
              <a:rPr lang="ru-RU" dirty="0"/>
              <a:t> &gt;/</a:t>
            </a:r>
            <a:r>
              <a:rPr lang="ru-RU" dirty="0" err="1"/>
              <a:t>dev</a:t>
            </a:r>
            <a:r>
              <a:rPr lang="ru-RU" dirty="0"/>
              <a:t>/tty2</a:t>
            </a:r>
          </a:p>
          <a:p>
            <a:r>
              <a:rPr lang="ru-RU" dirty="0"/>
              <a:t>В другой консоли будет вывод</a:t>
            </a:r>
          </a:p>
          <a:p>
            <a:endParaRPr lang="ru-RU" dirty="0"/>
          </a:p>
          <a:p>
            <a:r>
              <a:rPr lang="ru-RU" dirty="0"/>
              <a:t>Head -30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urandom</a:t>
            </a:r>
            <a:r>
              <a:rPr lang="ru-RU" dirty="0"/>
              <a:t> (выводим случайные данные)</a:t>
            </a:r>
          </a:p>
        </p:txBody>
      </p:sp>
    </p:spTree>
    <p:extLst>
      <p:ext uri="{BB962C8B-B14F-4D97-AF65-F5344CB8AC3E}">
        <p14:creationId xmlns:p14="http://schemas.microsoft.com/office/powerpoint/2010/main" val="1144729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3351F-262E-EC8F-CB05-82597726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F93930-135A-C45F-91A9-FD01EA903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Команды: </a:t>
            </a:r>
          </a:p>
          <a:p>
            <a:r>
              <a:rPr lang="ru-RU" dirty="0" err="1"/>
              <a:t>Dd</a:t>
            </a:r>
            <a:r>
              <a:rPr lang="ru-RU" dirty="0"/>
              <a:t> --</a:t>
            </a:r>
            <a:r>
              <a:rPr lang="ru-RU" dirty="0" err="1"/>
              <a:t>help</a:t>
            </a:r>
            <a:r>
              <a:rPr lang="ru-RU" dirty="0"/>
              <a:t> |</a:t>
            </a:r>
            <a:r>
              <a:rPr lang="ru-RU" dirty="0" err="1"/>
              <a:t>more</a:t>
            </a:r>
            <a:r>
              <a:rPr lang="ru-RU" dirty="0"/>
              <a:t> (команда, читающая заданное число блоков из файлов)</a:t>
            </a:r>
          </a:p>
          <a:p>
            <a:r>
              <a:rPr lang="ru-RU" dirty="0" err="1"/>
              <a:t>Od</a:t>
            </a:r>
            <a:r>
              <a:rPr lang="ru-RU" dirty="0"/>
              <a:t> --</a:t>
            </a:r>
            <a:r>
              <a:rPr lang="ru-RU" dirty="0" err="1"/>
              <a:t>help</a:t>
            </a:r>
            <a:r>
              <a:rPr lang="ru-RU" dirty="0"/>
              <a:t> |</a:t>
            </a:r>
            <a:r>
              <a:rPr lang="ru-RU" dirty="0" err="1"/>
              <a:t>more</a:t>
            </a:r>
            <a:r>
              <a:rPr lang="ru-RU" dirty="0"/>
              <a:t>. Для вывода дампов файлов в разных форматах (двоичным, </a:t>
            </a:r>
            <a:r>
              <a:rPr lang="ru-RU" dirty="0" err="1"/>
              <a:t>шестнадцатиричном</a:t>
            </a:r>
            <a:r>
              <a:rPr lang="ru-RU" dirty="0"/>
              <a:t>)</a:t>
            </a:r>
          </a:p>
          <a:p>
            <a:r>
              <a:rPr lang="ru-RU" dirty="0" err="1"/>
              <a:t>Dd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=/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zero</a:t>
            </a:r>
            <a:r>
              <a:rPr lang="ru-RU" dirty="0"/>
              <a:t> </a:t>
            </a:r>
            <a:r>
              <a:rPr lang="ru-RU" dirty="0" err="1"/>
              <a:t>bs</a:t>
            </a:r>
            <a:r>
              <a:rPr lang="ru-RU" dirty="0"/>
              <a:t>=512 </a:t>
            </a:r>
            <a:r>
              <a:rPr lang="ru-RU" dirty="0" err="1"/>
              <a:t>count</a:t>
            </a:r>
            <a:r>
              <a:rPr lang="ru-RU" dirty="0"/>
              <a:t>=500 | </a:t>
            </a:r>
            <a:r>
              <a:rPr lang="ru-RU" dirty="0" err="1"/>
              <a:t>od</a:t>
            </a:r>
            <a:r>
              <a:rPr lang="ru-RU" dirty="0"/>
              <a:t> -c</a:t>
            </a:r>
          </a:p>
          <a:p>
            <a:r>
              <a:rPr lang="ru-RU" dirty="0"/>
              <a:t>= определяем файл для чтения</a:t>
            </a:r>
          </a:p>
          <a:p>
            <a:r>
              <a:rPr lang="ru-RU" dirty="0" err="1"/>
              <a:t>Bs</a:t>
            </a:r>
            <a:r>
              <a:rPr lang="ru-RU" dirty="0"/>
              <a:t>= </a:t>
            </a:r>
            <a:r>
              <a:rPr lang="ru-RU" dirty="0" err="1"/>
              <a:t>опред</a:t>
            </a:r>
            <a:r>
              <a:rPr lang="ru-RU" dirty="0"/>
              <a:t> размер блока</a:t>
            </a:r>
          </a:p>
          <a:p>
            <a:r>
              <a:rPr lang="ru-RU" dirty="0" err="1"/>
              <a:t>Count</a:t>
            </a:r>
            <a:r>
              <a:rPr lang="ru-RU" dirty="0"/>
              <a:t> = сколько мы будем читать</a:t>
            </a:r>
          </a:p>
          <a:p>
            <a:r>
              <a:rPr lang="ru-RU" dirty="0" err="1"/>
              <a:t>Od</a:t>
            </a:r>
            <a:r>
              <a:rPr lang="ru-RU" dirty="0"/>
              <a:t> - c (чтобы увидеть данные в определенном формате и отформатировать их)</a:t>
            </a:r>
          </a:p>
          <a:p>
            <a:endParaRPr lang="ru-RU" dirty="0"/>
          </a:p>
          <a:p>
            <a:r>
              <a:rPr lang="ru-RU" dirty="0"/>
              <a:t>Через </a:t>
            </a:r>
            <a:r>
              <a:rPr lang="ru-RU" dirty="0" err="1"/>
              <a:t>ls</a:t>
            </a:r>
            <a:r>
              <a:rPr lang="ru-RU" dirty="0"/>
              <a:t> можно посмотреть и дату создания устройства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03309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7AECB-03E9-A051-ECF9-C8DC82B7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Диски и файловые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1766577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7892051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Диски и </a:t>
            </a:r>
            <a:r>
              <a:rPr sz="6133" spc="-13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разделы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5113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48822-9D58-E26E-C0A3-DA3BF431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76872-5A34-DC52-F2FD-D5A7BBA15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722975-EEE8-79F1-1BD1-17973CAA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0248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469"/>
            <a:ext cx="9716464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Цель: </a:t>
            </a: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определить, </a:t>
            </a:r>
            <a:r>
              <a:rPr sz="1867" spc="-21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что</a:t>
            </a:r>
            <a:r>
              <a:rPr sz="1867" spc="21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такое диск и раздел диска,</a:t>
            </a:r>
            <a:r>
              <a:rPr sz="1867" spc="493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чем они </a:t>
            </a:r>
            <a:r>
              <a:rPr sz="1867" spc="-23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отличаются</a:t>
            </a:r>
            <a:r>
              <a:rPr sz="1867" spc="23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и как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найти информацию о дисках и разделах в Linux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850296" y="0"/>
            <a:ext cx="7341704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454416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Диск в 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86983" y="3628907"/>
            <a:ext cx="65128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ext4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52467" y="4184652"/>
            <a:ext cx="795981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ext4</a:t>
            </a:r>
          </a:p>
          <a:p>
            <a:pPr>
              <a:lnSpc>
                <a:spcPts val="2085"/>
              </a:lnSpc>
              <a:spcBef>
                <a:spcPts val="47"/>
              </a:spcBef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driver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52611" y="4311808"/>
            <a:ext cx="109937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/dev/sda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5919" y="4369921"/>
            <a:ext cx="65128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/sda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2062" y="5939140"/>
            <a:ext cx="201936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Disk (HDD, SSD)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16815" y="5953655"/>
            <a:ext cx="133598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Filesystem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78300" y="5953660"/>
            <a:ext cx="129611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Device file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259921" y="5924640"/>
            <a:ext cx="54571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63800" y="5968203"/>
            <a:ext cx="116403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QNOWPD+ArialMT"/>
                <a:cs typeface="QNOWPD+ArialMT"/>
              </a:rPr>
              <a:t>FS driver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631535" y="729942"/>
            <a:ext cx="7524584" cy="6027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05059" y="729942"/>
            <a:ext cx="3469376" cy="1486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5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Раздел</a:t>
            </a:r>
            <a:r>
              <a:rPr sz="4800" spc="15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диска и диск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0" y="3051374"/>
            <a:ext cx="34638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QNOWPD+ArialMT"/>
                <a:cs typeface="QNOW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QNOWPD+ArialMT"/>
                <a:cs typeface="QNOWPD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4999" y="3036504"/>
            <a:ext cx="1086984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Диск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spc="-13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Раздел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8854033" cy="1476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Преимущества</a:t>
            </a:r>
          </a:p>
          <a:p>
            <a:pPr>
              <a:lnSpc>
                <a:spcPts val="5800"/>
              </a:lnSpc>
            </a:pPr>
            <a:r>
              <a:rPr sz="4800" spc="-13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использования</a:t>
            </a:r>
            <a:r>
              <a:rPr sz="4800" spc="13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VAQEMI+Montserrat-Black"/>
                <a:cs typeface="VAQEMI+Montserrat-Black"/>
              </a:rPr>
              <a:t>разделов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1358" y="3020606"/>
            <a:ext cx="346388" cy="1603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QNOWPD+ArialMT"/>
                <a:cs typeface="QNOW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3113"/>
              </a:spcBef>
            </a:pPr>
            <a:r>
              <a:rPr sz="1867" dirty="0">
                <a:solidFill>
                  <a:srgbClr val="385F71"/>
                </a:solidFill>
                <a:latin typeface="QNOWPD+ArialMT"/>
                <a:cs typeface="QNOW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3113"/>
              </a:spcBef>
            </a:pPr>
            <a:r>
              <a:rPr sz="1867" dirty="0">
                <a:solidFill>
                  <a:srgbClr val="385F71"/>
                </a:solidFill>
                <a:latin typeface="QNOWPD+ArialMT"/>
                <a:cs typeface="QNOWPD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19267" y="3005736"/>
            <a:ext cx="8954991" cy="199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на одном </a:t>
            </a:r>
            <a:r>
              <a:rPr sz="1867" spc="-13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жёстком</a:t>
            </a:r>
            <a:r>
              <a:rPr sz="1867" spc="15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диске можно установить несколько операционных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систем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можно </a:t>
            </a:r>
            <a:r>
              <a:rPr sz="1867" spc="-1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отделить</a:t>
            </a:r>
            <a:r>
              <a:rPr sz="1867" spc="1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информацию пользователя </a:t>
            </a:r>
            <a:r>
              <a:rPr sz="1867" spc="-3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от</a:t>
            </a:r>
            <a:r>
              <a:rPr sz="1867" spc="3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файлов операционной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системы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манипуляции с одной файловой системой не </a:t>
            </a:r>
            <a:r>
              <a:rPr sz="1867" spc="-15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сказываются</a:t>
            </a:r>
            <a:r>
              <a:rPr sz="1867" spc="15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на других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VIFPDG+Montserrat-Regular"/>
                <a:cs typeface="VIFPDG+Montserrat-Regular"/>
              </a:rPr>
              <a:t>файловых системах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8987229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spc="-41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Работа</a:t>
            </a:r>
            <a:r>
              <a:rPr sz="6133" spc="41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с разделами</a:t>
            </a:r>
          </a:p>
          <a:p>
            <a:pPr>
              <a:lnSpc>
                <a:spcPts val="7400"/>
              </a:lnSpc>
            </a:pPr>
            <a:r>
              <a:rPr sz="6133" spc="-13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диска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5113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7" y="2640471"/>
            <a:ext cx="8761779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Цель: </a:t>
            </a: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познакомиться с понятием таблицы разделов, процессом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форматирования и рассмотреть доступные утилиты для управления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разделами дисков.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648268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29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Таблица</a:t>
            </a:r>
            <a:r>
              <a:rPr sz="4800" spc="29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разделов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1" y="3051373"/>
            <a:ext cx="3463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4999" y="3036503"/>
            <a:ext cx="5572285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Загрузка BIOS/UEFI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Поиск устройства для загрузки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Передача управления устройству загрузки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091" y="4027103"/>
            <a:ext cx="4062736" cy="282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GNVNPC+Arial-BoldMT"/>
                <a:cs typeface="GNVNPC+Arial-Bold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Чтение</a:t>
            </a:r>
            <a:r>
              <a:rPr sz="1867" spc="69" dirty="0">
                <a:solidFill>
                  <a:srgbClr val="385F71"/>
                </a:solidFill>
                <a:latin typeface="LVBCDB+Montserrat-Bold"/>
                <a:cs typeface="LVBCDB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таблицы</a:t>
            </a:r>
            <a:r>
              <a:rPr sz="1867" spc="64" dirty="0">
                <a:solidFill>
                  <a:srgbClr val="385F71"/>
                </a:solidFill>
                <a:latin typeface="LVBCDB+Montserrat-Bold"/>
                <a:cs typeface="LVBCDB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разделов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091" y="4372173"/>
            <a:ext cx="3463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85000" y="4357303"/>
            <a:ext cx="8255169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Определение раздела, с </a:t>
            </a:r>
            <a:r>
              <a:rPr sz="1867" spc="-23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которого</a:t>
            </a:r>
            <a:r>
              <a:rPr sz="1867" spc="23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 </a:t>
            </a:r>
            <a:r>
              <a:rPr sz="1867" spc="-28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будет</a:t>
            </a:r>
            <a:r>
              <a:rPr sz="1867" spc="28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производиться загрузка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/boot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Загрузка ОС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662594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Файловая </a:t>
            </a:r>
            <a:r>
              <a:rPr sz="4800" spc="-13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система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1" y="3036503"/>
            <a:ext cx="10509597" cy="1310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Файловая</a:t>
            </a:r>
            <a:r>
              <a:rPr sz="1867" spc="61" dirty="0">
                <a:solidFill>
                  <a:srgbClr val="385F71"/>
                </a:solidFill>
                <a:latin typeface="LVBCDB+Montserrat-Bold"/>
                <a:cs typeface="LVBCDB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система</a:t>
            </a:r>
            <a:r>
              <a:rPr sz="1867" spc="1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— порядок, определяющий способ организации, хранения</a:t>
            </a:r>
          </a:p>
          <a:p>
            <a:pPr marL="447897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и именования данных на носителях информации в компьютерах, а также в</a:t>
            </a:r>
          </a:p>
          <a:p>
            <a:pPr marL="447897">
              <a:lnSpc>
                <a:spcPts val="2275"/>
              </a:lnSpc>
              <a:spcBef>
                <a:spcPts val="324"/>
              </a:spcBef>
            </a:pPr>
            <a:r>
              <a:rPr sz="1867" spc="-13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другом</a:t>
            </a:r>
            <a:r>
              <a:rPr sz="1867" spc="13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электронном оборудовании: цифровых фотоаппаратах, мобильных</a:t>
            </a:r>
          </a:p>
          <a:p>
            <a:pPr marL="447897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телефонах и </a:t>
            </a:r>
            <a:r>
              <a:rPr sz="1867" spc="-83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т.</a:t>
            </a:r>
            <a:r>
              <a:rPr sz="1867" spc="83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п.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091" y="4687503"/>
            <a:ext cx="10178653" cy="282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  <a:r>
              <a:rPr sz="1867" spc="19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Файловая</a:t>
            </a:r>
            <a:r>
              <a:rPr sz="1867" spc="61" dirty="0">
                <a:solidFill>
                  <a:srgbClr val="385F71"/>
                </a:solidFill>
                <a:latin typeface="LVBCDB+Montserrat-Bold"/>
                <a:cs typeface="LVBCDB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система</a:t>
            </a:r>
            <a:r>
              <a:rPr sz="1867" spc="1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определяет формат содержимого и способ физического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5000" y="5017703"/>
            <a:ext cx="9065937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хранения информации, </a:t>
            </a:r>
            <a:r>
              <a:rPr sz="1867" spc="-23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которую</a:t>
            </a:r>
            <a:r>
              <a:rPr sz="1867" spc="23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принято группировать в виде файлов.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6198616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Форматирование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1" y="3036503"/>
            <a:ext cx="10104756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Форматирование</a:t>
            </a:r>
            <a:r>
              <a:rPr sz="1867" spc="61" dirty="0">
                <a:solidFill>
                  <a:srgbClr val="385F71"/>
                </a:solidFill>
                <a:latin typeface="LVBCDB+Montserrat-Bold"/>
                <a:cs typeface="LVBCDB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диска</a:t>
            </a:r>
            <a:r>
              <a:rPr sz="1867" spc="65" dirty="0">
                <a:solidFill>
                  <a:srgbClr val="385F71"/>
                </a:solidFill>
                <a:latin typeface="LVBCDB+Montserrat-Bold"/>
                <a:cs typeface="LVBCDB+Montserrat-Bold"/>
              </a:rPr>
              <a:t> </a:t>
            </a:r>
            <a:r>
              <a:rPr sz="1867" dirty="0">
                <a:solidFill>
                  <a:srgbClr val="385F71"/>
                </a:solidFill>
                <a:latin typeface="LVBCDB+Montserrat-Bold"/>
                <a:cs typeface="LVBCDB+Montserrat-Bold"/>
              </a:rPr>
              <a:t>— </a:t>
            </a: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программный процесс разметки области хранения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данных носителей информации.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091" y="4041973"/>
            <a:ext cx="3463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4999" y="4027103"/>
            <a:ext cx="4745871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Низкоуровневое форматирование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Разбиение на разделы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Высокоуровневое форматирование.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055165" y="-1"/>
            <a:ext cx="8136834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25241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6" dirty="0">
                <a:solidFill>
                  <a:srgbClr val="385F71"/>
                </a:solidFill>
                <a:latin typeface="JOLUHK+Montserrat-Black"/>
                <a:cs typeface="JOLUHK+Montserrat-Black"/>
              </a:rPr>
              <a:t>Утилиты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1" y="3051374"/>
            <a:ext cx="34638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LMPNWT+ArialMT"/>
                <a:cs typeface="LMPNWT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4999" y="3036504"/>
            <a:ext cx="1806244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Parted (&gt;2TB)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WSMFAJ+Montserrat-Regular"/>
                <a:cs typeface="WSMFAJ+Montserrat-Regular"/>
              </a:rPr>
              <a:t>Fdisk (&lt;2TB)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2A0A0-DA96-3923-5BD2-8D72855E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 в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41AD9C-93DB-4C3B-30D6-89D084256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7076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B6428-F677-E828-EB22-A605C216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3E7CAE-8105-C8EF-ED91-752D50E75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9095D-CA3F-36F1-EDB3-E66C622D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5758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A854B13-B62E-A0E7-6F4D-D348A7036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929" y="0"/>
            <a:ext cx="11919005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☆☆☆☆☆☆☆Диски и разделы</a:t>
            </a:r>
          </a:p>
          <a:p>
            <a:endParaRPr lang="ru-RU" dirty="0"/>
          </a:p>
          <a:p>
            <a:r>
              <a:rPr lang="ru-RU" dirty="0"/>
              <a:t>Диск - физический накопитель, имеющий объем памяти и отформатирован в </a:t>
            </a:r>
            <a:r>
              <a:rPr lang="ru-RU" dirty="0" err="1"/>
              <a:t>фс</a:t>
            </a:r>
            <a:r>
              <a:rPr lang="ru-RU" dirty="0"/>
              <a:t>. /</a:t>
            </a:r>
            <a:r>
              <a:rPr lang="ru-RU" dirty="0" err="1"/>
              <a:t>sda</a:t>
            </a:r>
            <a:endParaRPr lang="ru-RU" dirty="0"/>
          </a:p>
          <a:p>
            <a:r>
              <a:rPr lang="ru-RU" dirty="0"/>
              <a:t>Раздел - определенная часть объема. Часть долговременной памяти ЖД, выделенная для удобства работы и состоящая из смежных блоков.</a:t>
            </a:r>
          </a:p>
          <a:p>
            <a:r>
              <a:rPr lang="ru-RU" dirty="0"/>
              <a:t>ФС - ext4</a:t>
            </a:r>
          </a:p>
          <a:p>
            <a:r>
              <a:rPr lang="ru-RU" dirty="0" err="1"/>
              <a:t>Фс</a:t>
            </a:r>
            <a:r>
              <a:rPr lang="ru-RU" dirty="0"/>
              <a:t> драйвер - ext4driver</a:t>
            </a:r>
          </a:p>
          <a:p>
            <a:r>
              <a:rPr lang="ru-RU" dirty="0"/>
              <a:t>ФУ -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sda</a:t>
            </a:r>
            <a:endParaRPr lang="ru-RU" dirty="0"/>
          </a:p>
          <a:p>
            <a:r>
              <a:rPr lang="ru-RU" dirty="0"/>
              <a:t>Форматирование диска - это программный процесс разметки области хранения данных </a:t>
            </a:r>
            <a:r>
              <a:rPr lang="ru-RU" dirty="0" err="1"/>
              <a:t>электронныз</a:t>
            </a:r>
            <a:r>
              <a:rPr lang="ru-RU" dirty="0"/>
              <a:t> носителей информации.</a:t>
            </a:r>
          </a:p>
          <a:p>
            <a:r>
              <a:rPr lang="ru-RU" dirty="0"/>
              <a:t>ОС. </a:t>
            </a:r>
          </a:p>
          <a:p>
            <a:r>
              <a:rPr lang="ru-RU" dirty="0"/>
              <a:t>От нижнего к высшему.</a:t>
            </a:r>
          </a:p>
          <a:p>
            <a:endParaRPr lang="ru-RU" dirty="0"/>
          </a:p>
          <a:p>
            <a:r>
              <a:rPr lang="ru-RU" dirty="0"/>
              <a:t>Утилита </a:t>
            </a:r>
            <a:r>
              <a:rPr lang="ru-RU" dirty="0" err="1"/>
              <a:t>GParted</a:t>
            </a:r>
            <a:r>
              <a:rPr lang="ru-RU" dirty="0"/>
              <a:t>. В ней и делятся разделы.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Преимущества</a:t>
            </a:r>
          </a:p>
          <a:p>
            <a:pPr marL="0" indent="0">
              <a:buNone/>
            </a:pPr>
            <a:r>
              <a:rPr lang="ru-RU" dirty="0"/>
              <a:t>использования разделов</a:t>
            </a:r>
          </a:p>
          <a:p>
            <a:r>
              <a:rPr lang="ru-RU" dirty="0"/>
              <a:t>● на одном жёстком диске можно установить несколько операционных</a:t>
            </a:r>
          </a:p>
          <a:p>
            <a:r>
              <a:rPr lang="ru-RU" dirty="0"/>
              <a:t>систем</a:t>
            </a:r>
          </a:p>
          <a:p>
            <a:r>
              <a:rPr lang="ru-RU" dirty="0"/>
              <a:t>● можно отделить информацию пользователя от файлов операционной</a:t>
            </a:r>
          </a:p>
          <a:p>
            <a:r>
              <a:rPr lang="ru-RU" dirty="0"/>
              <a:t>системы</a:t>
            </a:r>
          </a:p>
          <a:p>
            <a:r>
              <a:rPr lang="ru-RU" dirty="0"/>
              <a:t>● манипуляции с одной файловой системой не сказываются на других</a:t>
            </a:r>
          </a:p>
          <a:p>
            <a:r>
              <a:rPr lang="ru-RU" dirty="0"/>
              <a:t>файловых системах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01973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4ED8A0E-61F0-FD96-623F-DB56ED699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79" y="0"/>
            <a:ext cx="11505537" cy="663933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Получение инфы о дисках и разделах</a:t>
            </a:r>
          </a:p>
          <a:p>
            <a:pPr marL="0" indent="0">
              <a:buNone/>
            </a:pPr>
            <a:r>
              <a:rPr lang="ru-RU" dirty="0"/>
              <a:t>Команда:</a:t>
            </a:r>
          </a:p>
          <a:p>
            <a:r>
              <a:rPr lang="ru-RU" dirty="0" err="1"/>
              <a:t>Df</a:t>
            </a:r>
            <a:r>
              <a:rPr lang="ru-RU" dirty="0"/>
              <a:t> -h (неполная инфа)</a:t>
            </a:r>
          </a:p>
          <a:p>
            <a:r>
              <a:rPr lang="ru-RU" dirty="0" err="1"/>
              <a:t>Lsblk</a:t>
            </a:r>
            <a:r>
              <a:rPr lang="ru-RU" dirty="0"/>
              <a:t> (вся инфа о диске в </a:t>
            </a:r>
            <a:r>
              <a:rPr lang="ru-RU" dirty="0" err="1"/>
              <a:t>sda</a:t>
            </a:r>
            <a:r>
              <a:rPr lang="ru-RU" dirty="0"/>
              <a:t>)</a:t>
            </a:r>
          </a:p>
          <a:p>
            <a:r>
              <a:rPr lang="ru-RU" dirty="0" err="1"/>
              <a:t>Ls</a:t>
            </a:r>
            <a:r>
              <a:rPr lang="ru-RU" dirty="0"/>
              <a:t> -l /</a:t>
            </a:r>
            <a:r>
              <a:rPr lang="ru-RU" dirty="0" err="1"/>
              <a:t>dev</a:t>
            </a:r>
            <a:r>
              <a:rPr lang="ru-RU" dirty="0"/>
              <a:t> |</a:t>
            </a:r>
            <a:r>
              <a:rPr lang="ru-RU" dirty="0" err="1"/>
              <a:t>grep</a:t>
            </a:r>
            <a:r>
              <a:rPr lang="ru-RU" dirty="0"/>
              <a:t> </a:t>
            </a:r>
            <a:r>
              <a:rPr lang="ru-RU" dirty="0" err="1"/>
              <a:t>sda</a:t>
            </a:r>
            <a:r>
              <a:rPr lang="ru-RU" dirty="0"/>
              <a:t> (кол-во дисков и их разделах, инфа о них)</a:t>
            </a:r>
          </a:p>
          <a:p>
            <a:endParaRPr lang="ru-RU" dirty="0"/>
          </a:p>
          <a:p>
            <a:r>
              <a:rPr lang="ru-RU" dirty="0"/>
              <a:t>■■■■■■■■Работа с таблицей разделов. ТР.</a:t>
            </a:r>
          </a:p>
          <a:p>
            <a:endParaRPr lang="ru-RU" dirty="0"/>
          </a:p>
          <a:p>
            <a:r>
              <a:rPr lang="ru-RU" dirty="0"/>
              <a:t>ТР - это форма организации хранения информации по разделам диска.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Таблица разделов. Упрощенная схема загрузки компа:</a:t>
            </a:r>
          </a:p>
          <a:p>
            <a:r>
              <a:rPr lang="ru-RU" dirty="0"/>
              <a:t>● Загрузка BIOS/UEFI</a:t>
            </a:r>
          </a:p>
          <a:p>
            <a:r>
              <a:rPr lang="ru-RU" dirty="0"/>
              <a:t>● Поиск устройства для загрузки</a:t>
            </a:r>
          </a:p>
          <a:p>
            <a:r>
              <a:rPr lang="ru-RU" dirty="0"/>
              <a:t>● Передача управления устройству загрузки</a:t>
            </a:r>
          </a:p>
          <a:p>
            <a:r>
              <a:rPr lang="ru-RU" dirty="0"/>
              <a:t>● Чтение таблицы разделов</a:t>
            </a:r>
          </a:p>
          <a:p>
            <a:r>
              <a:rPr lang="ru-RU" dirty="0"/>
              <a:t>● Определение раздела, с которого будет производиться загрузка</a:t>
            </a:r>
          </a:p>
          <a:p>
            <a:r>
              <a:rPr lang="ru-RU" dirty="0"/>
              <a:t>● /</a:t>
            </a:r>
            <a:r>
              <a:rPr lang="ru-RU" dirty="0" err="1"/>
              <a:t>boot</a:t>
            </a:r>
            <a:endParaRPr lang="ru-RU" dirty="0"/>
          </a:p>
          <a:p>
            <a:r>
              <a:rPr lang="ru-RU" dirty="0"/>
              <a:t>● Загрузка ОС</a:t>
            </a:r>
          </a:p>
          <a:p>
            <a:endParaRPr lang="ru-RU" dirty="0"/>
          </a:p>
          <a:p>
            <a:r>
              <a:rPr lang="ru-RU" dirty="0"/>
              <a:t>Если мы создали раздел, то пока он к работе не готов.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19046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17F661E-0E8D-559A-12FA-FAB8B42F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955" y="0"/>
            <a:ext cx="11489635" cy="679041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dirty="0"/>
              <a:t>Файловая система</a:t>
            </a:r>
          </a:p>
          <a:p>
            <a:r>
              <a:rPr lang="ru-RU" dirty="0"/>
              <a:t> Файловая система — порядок, определяющий способ организации, хранения</a:t>
            </a:r>
          </a:p>
          <a:p>
            <a:r>
              <a:rPr lang="ru-RU" dirty="0"/>
              <a:t>и именования данных на носителях информации в компьютерах, а также в</a:t>
            </a:r>
          </a:p>
          <a:p>
            <a:r>
              <a:rPr lang="ru-RU" dirty="0"/>
              <a:t>другом электронном оборудовании: цифровых фотоаппаратах, мобильных</a:t>
            </a:r>
          </a:p>
          <a:p>
            <a:r>
              <a:rPr lang="ru-RU" dirty="0"/>
              <a:t>телефонах и т. п.</a:t>
            </a:r>
          </a:p>
          <a:p>
            <a:r>
              <a:rPr lang="ru-RU" dirty="0"/>
              <a:t>● Файловая система определяет формат содержимого и способ физического</a:t>
            </a:r>
          </a:p>
          <a:p>
            <a:r>
              <a:rPr lang="ru-RU" dirty="0"/>
              <a:t>хранения информации, которую принято группировать в виде файлов.</a:t>
            </a:r>
          </a:p>
          <a:p>
            <a:endParaRPr lang="ru-RU" dirty="0"/>
          </a:p>
          <a:p>
            <a:r>
              <a:rPr lang="ru-RU" dirty="0"/>
              <a:t>От ФС зависит макс размер файла и набор его атрибутов. Драйверы организуют файлы и каталоги, </a:t>
            </a:r>
            <a:r>
              <a:rPr lang="ru-RU" dirty="0" err="1"/>
              <a:t>позволябт</a:t>
            </a:r>
            <a:r>
              <a:rPr lang="ru-RU" dirty="0"/>
              <a:t> получить инфу о накопителе. Чтобы сделать ЖД доступным для работы, его нужно отформатировать.</a:t>
            </a:r>
          </a:p>
          <a:p>
            <a:endParaRPr lang="ru-RU" dirty="0"/>
          </a:p>
          <a:p>
            <a:r>
              <a:rPr lang="ru-RU" dirty="0"/>
              <a:t>Форматирование</a:t>
            </a:r>
          </a:p>
          <a:p>
            <a:r>
              <a:rPr lang="ru-RU" dirty="0"/>
              <a:t>Форматирование диска — программный процесс разметки области хранения</a:t>
            </a:r>
          </a:p>
          <a:p>
            <a:r>
              <a:rPr lang="ru-RU" dirty="0"/>
              <a:t>данных носителей информации.</a:t>
            </a:r>
          </a:p>
          <a:p>
            <a:r>
              <a:rPr lang="ru-RU" dirty="0"/>
              <a:t>● Низкоуровневое форматирование - это базовая разметка области хранения данных, к-я </a:t>
            </a:r>
            <a:r>
              <a:rPr lang="ru-RU" dirty="0" err="1"/>
              <a:t>вып-ся</a:t>
            </a:r>
            <a:r>
              <a:rPr lang="ru-RU" dirty="0"/>
              <a:t> на заводе изготовителя. Создаются треки дорожки и секторы. </a:t>
            </a:r>
          </a:p>
          <a:p>
            <a:r>
              <a:rPr lang="ru-RU" dirty="0"/>
              <a:t>● Разбиение на разделы. Объем винчестера разбивается на логические диски, sda1, sda2. Утилитами или службами ОС </a:t>
            </a:r>
            <a:r>
              <a:rPr lang="ru-RU" dirty="0" err="1"/>
              <a:t>осущ</a:t>
            </a:r>
            <a:r>
              <a:rPr lang="ru-RU" dirty="0"/>
              <a:t>.</a:t>
            </a:r>
          </a:p>
          <a:p>
            <a:r>
              <a:rPr lang="ru-RU" dirty="0"/>
              <a:t>● Высокоуровневое форматирование. Записывает логические </a:t>
            </a:r>
            <a:r>
              <a:rPr lang="ru-RU" dirty="0" err="1"/>
              <a:t>уструктуры</a:t>
            </a:r>
            <a:r>
              <a:rPr lang="ru-RU" dirty="0"/>
              <a:t> ответственные за правильное хранение файлов. Быстрое и полное. При быстром - перезаписываются лишь таблицы ФС. При полном - исправляются проблемы в ЖД. После формата в ФС, ОС получают инфу о драйвере, который </a:t>
            </a:r>
            <a:r>
              <a:rPr lang="ru-RU" dirty="0" err="1"/>
              <a:t>дб</a:t>
            </a:r>
            <a:r>
              <a:rPr lang="ru-RU" dirty="0"/>
              <a:t> загружен на ОС.</a:t>
            </a:r>
          </a:p>
          <a:p>
            <a:endParaRPr lang="ru-RU" dirty="0"/>
          </a:p>
          <a:p>
            <a:r>
              <a:rPr lang="ru-RU" dirty="0"/>
              <a:t>В процессе форматирования может исправляться </a:t>
            </a:r>
            <a:r>
              <a:rPr lang="ru-RU" dirty="0" err="1"/>
              <a:t>целосность</a:t>
            </a:r>
            <a:r>
              <a:rPr lang="ru-RU" dirty="0"/>
              <a:t> диска.</a:t>
            </a:r>
          </a:p>
          <a:p>
            <a:endParaRPr lang="ru-RU" dirty="0"/>
          </a:p>
          <a:p>
            <a:r>
              <a:rPr lang="ru-RU" dirty="0"/>
              <a:t>Утилиты для работы с дисками:</a:t>
            </a:r>
          </a:p>
          <a:p>
            <a:r>
              <a:rPr lang="ru-RU" dirty="0"/>
              <a:t>● </a:t>
            </a:r>
            <a:r>
              <a:rPr lang="ru-RU" dirty="0" err="1"/>
              <a:t>Parted</a:t>
            </a:r>
            <a:r>
              <a:rPr lang="ru-RU" dirty="0"/>
              <a:t> (&gt;2TB). Легкое управление разделами диска с ФС. Может потребовать </a:t>
            </a:r>
            <a:r>
              <a:rPr lang="ru-RU" dirty="0" err="1"/>
              <a:t>доп</a:t>
            </a:r>
            <a:r>
              <a:rPr lang="ru-RU" dirty="0"/>
              <a:t> установки.</a:t>
            </a:r>
          </a:p>
          <a:p>
            <a:r>
              <a:rPr lang="ru-RU" dirty="0"/>
              <a:t>● </a:t>
            </a:r>
            <a:r>
              <a:rPr lang="ru-RU" dirty="0" err="1"/>
              <a:t>Fdisk</a:t>
            </a:r>
            <a:r>
              <a:rPr lang="ru-RU" dirty="0"/>
              <a:t> (&lt;2TB). Создание разделов на диске, разбиение, удаление разделов и создание новых. Они имеются во всех ОС.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2481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"/>
            <a:ext cx="12191999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368" y="5472964"/>
            <a:ext cx="8205113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25"/>
              </a:lnSpc>
            </a:pPr>
            <a:r>
              <a:rPr sz="2400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09671" y="2640063"/>
            <a:ext cx="9790023" cy="1397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152"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рассмотреть</a:t>
            </a:r>
            <a:r>
              <a:rPr sz="2267" spc="1285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принципы</a:t>
            </a:r>
            <a:r>
              <a:rPr sz="2267" spc="1273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работы</a:t>
            </a:r>
            <a:r>
              <a:rPr sz="2267" spc="1284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утилиты</a:t>
            </a:r>
            <a:r>
              <a:rPr sz="2267" spc="1273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parted</a:t>
            </a:r>
            <a:r>
              <a:rPr sz="2267" spc="127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на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примере</a:t>
            </a:r>
            <a:r>
              <a:rPr sz="2267" spc="2660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создания</a:t>
            </a:r>
            <a:r>
              <a:rPr sz="2267" spc="2665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раздела</a:t>
            </a:r>
            <a:r>
              <a:rPr sz="2267" spc="2669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и</a:t>
            </a:r>
            <a:r>
              <a:rPr sz="2267" spc="2660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форматирования</a:t>
            </a:r>
            <a:r>
              <a:rPr sz="2267" spc="2660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ﬂash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spc="-13" dirty="0">
                <a:solidFill>
                  <a:srgbClr val="385F71"/>
                </a:solidFill>
                <a:latin typeface="OAJIKS+Montserrat-Regular"/>
                <a:cs typeface="OAJIKS+Montserrat-Regular"/>
              </a:rPr>
              <a:t>накопителя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7340567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PEHEDS+Montserrat-Black"/>
                <a:cs typeface="PEHEDS+Montserrat-Black"/>
              </a:rPr>
              <a:t>Проверка </a:t>
            </a:r>
            <a:r>
              <a:rPr sz="6133" spc="-16" dirty="0">
                <a:solidFill>
                  <a:srgbClr val="385F71"/>
                </a:solidFill>
                <a:latin typeface="PEHEDS+Montserrat-Black"/>
                <a:cs typeface="PEHEDS+Montserrat-Black"/>
              </a:rPr>
              <a:t>диска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5113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PEHEDS+Montserrat-Black"/>
                <a:cs typeface="PEHEDS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PEHEDS+Montserrat-Black"/>
                <a:cs typeface="PEHEDS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PEHEDS+Montserrat-Black"/>
                <a:cs typeface="PEHEDS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063"/>
            <a:ext cx="9772971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PEHEDS+Montserrat-Black"/>
                <a:cs typeface="PEHEDS+Montserrat-Black"/>
              </a:rPr>
              <a:t>Цель:</a:t>
            </a:r>
            <a:r>
              <a:rPr sz="2267" spc="2501" dirty="0">
                <a:solidFill>
                  <a:srgbClr val="385F71"/>
                </a:solidFill>
                <a:latin typeface="PEHEDS+Montserrat-Black"/>
                <a:cs typeface="PEHEDS+Montserrat-Black"/>
              </a:rPr>
              <a:t> </a:t>
            </a:r>
            <a:r>
              <a:rPr sz="2267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познакомиться</a:t>
            </a:r>
            <a:r>
              <a:rPr sz="2267" spc="2512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с</a:t>
            </a:r>
            <a:r>
              <a:rPr sz="2267" spc="2505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утилитами</a:t>
            </a:r>
            <a:r>
              <a:rPr sz="2267" spc="2504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для</a:t>
            </a:r>
            <a:r>
              <a:rPr sz="2267" spc="2504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проверки</a:t>
            </a:r>
            <a:r>
              <a:rPr sz="2267" spc="2504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9672" y="3160763"/>
            <a:ext cx="5606745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KJLLLO+Montserrat-Regular"/>
                <a:cs typeface="KJLLLO+Montserrat-Regular"/>
              </a:rPr>
              <a:t>восстановления файловой системы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21DCEF3-7C27-F453-AAF8-223D035A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0"/>
            <a:ext cx="12109837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■■■■■■■■Работа с диском. Создание раздела и форматирование.</a:t>
            </a:r>
          </a:p>
          <a:p>
            <a:endParaRPr lang="ru-RU" dirty="0"/>
          </a:p>
          <a:p>
            <a:r>
              <a:rPr lang="ru-RU" dirty="0"/>
              <a:t>Пустая флешка.</a:t>
            </a:r>
          </a:p>
          <a:p>
            <a:r>
              <a:rPr lang="ru-RU" dirty="0"/>
              <a:t>В настройках</a:t>
            </a:r>
          </a:p>
          <a:p>
            <a:r>
              <a:rPr lang="ru-RU" dirty="0"/>
              <a:t>В портах</a:t>
            </a:r>
          </a:p>
          <a:p>
            <a:r>
              <a:rPr lang="ru-RU" dirty="0" err="1"/>
              <a:t>Usb</a:t>
            </a:r>
            <a:endParaRPr lang="ru-RU" dirty="0"/>
          </a:p>
          <a:p>
            <a:r>
              <a:rPr lang="ru-RU" dirty="0"/>
              <a:t>Кнопка + и выбираем его из списка</a:t>
            </a:r>
          </a:p>
          <a:p>
            <a:r>
              <a:rPr lang="ru-RU" dirty="0"/>
              <a:t>Включить </a:t>
            </a:r>
            <a:r>
              <a:rPr lang="ru-RU" dirty="0" err="1"/>
              <a:t>usb</a:t>
            </a:r>
            <a:r>
              <a:rPr lang="ru-RU" dirty="0"/>
              <a:t>-контроллер</a:t>
            </a:r>
          </a:p>
          <a:p>
            <a:r>
              <a:rPr lang="ru-RU" dirty="0"/>
              <a:t>Запускаем VM</a:t>
            </a:r>
          </a:p>
          <a:p>
            <a:endParaRPr lang="ru-RU" dirty="0"/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fdisc</a:t>
            </a:r>
            <a:r>
              <a:rPr lang="ru-RU" dirty="0"/>
              <a:t> -l |</a:t>
            </a:r>
            <a:r>
              <a:rPr lang="ru-RU" dirty="0" err="1"/>
              <a:t>more</a:t>
            </a:r>
            <a:r>
              <a:rPr lang="ru-RU" dirty="0"/>
              <a:t> (</a:t>
            </a:r>
            <a:r>
              <a:rPr lang="ru-RU" dirty="0" err="1"/>
              <a:t>fdisc</a:t>
            </a:r>
            <a:r>
              <a:rPr lang="ru-RU" dirty="0"/>
              <a:t> показывает все разделы)</a:t>
            </a:r>
            <a:r>
              <a:rPr lang="ru-RU" dirty="0" err="1"/>
              <a:t>Dev</a:t>
            </a:r>
            <a:r>
              <a:rPr lang="ru-RU" dirty="0"/>
              <a:t> </a:t>
            </a:r>
            <a:r>
              <a:rPr lang="ru-RU" dirty="0" err="1"/>
              <a:t>sdb</a:t>
            </a:r>
            <a:r>
              <a:rPr lang="ru-RU" dirty="0"/>
              <a:t> - наша флешка</a:t>
            </a:r>
          </a:p>
          <a:p>
            <a:r>
              <a:rPr lang="ru-RU" dirty="0"/>
              <a:t>Q</a:t>
            </a:r>
          </a:p>
          <a:p>
            <a:r>
              <a:rPr lang="ru-RU" dirty="0" err="1"/>
              <a:t>Df</a:t>
            </a:r>
            <a:r>
              <a:rPr lang="ru-RU" dirty="0"/>
              <a:t> -T (видим </a:t>
            </a:r>
            <a:r>
              <a:rPr lang="ru-RU" dirty="0" err="1"/>
              <a:t>всп</a:t>
            </a:r>
            <a:r>
              <a:rPr lang="ru-RU" dirty="0"/>
              <a:t> диски </a:t>
            </a:r>
            <a:r>
              <a:rPr lang="ru-RU" dirty="0" err="1"/>
              <a:t>примонтированные</a:t>
            </a:r>
            <a:r>
              <a:rPr lang="ru-RU" dirty="0"/>
              <a:t> к системе)</a:t>
            </a:r>
          </a:p>
          <a:p>
            <a:r>
              <a:rPr lang="ru-RU" dirty="0" err="1"/>
              <a:t>Umount</a:t>
            </a:r>
            <a:r>
              <a:rPr lang="ru-RU" dirty="0"/>
              <a:t> - </a:t>
            </a:r>
            <a:r>
              <a:rPr lang="ru-RU" dirty="0" err="1"/>
              <a:t>отмнотируем</a:t>
            </a:r>
            <a:r>
              <a:rPr lang="ru-RU" dirty="0"/>
              <a:t> флешку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apt</a:t>
            </a:r>
            <a:r>
              <a:rPr lang="ru-RU" dirty="0"/>
              <a:t> </a:t>
            </a:r>
            <a:r>
              <a:rPr lang="ru-RU" dirty="0" err="1"/>
              <a:t>install</a:t>
            </a:r>
            <a:r>
              <a:rPr lang="ru-RU" dirty="0"/>
              <a:t> </a:t>
            </a:r>
            <a:r>
              <a:rPr lang="ru-RU" dirty="0" err="1"/>
              <a:t>parted</a:t>
            </a:r>
            <a:r>
              <a:rPr lang="ru-RU" dirty="0"/>
              <a:t> (установка </a:t>
            </a:r>
            <a:r>
              <a:rPr lang="ru-RU" dirty="0" err="1"/>
              <a:t>parted</a:t>
            </a:r>
            <a:r>
              <a:rPr lang="ru-RU" dirty="0"/>
              <a:t>)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parted</a:t>
            </a:r>
            <a:r>
              <a:rPr lang="ru-RU" dirty="0"/>
              <a:t>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sdb</a:t>
            </a:r>
            <a:r>
              <a:rPr lang="ru-RU" dirty="0"/>
              <a:t> (указываем диск с к-м будем работать)</a:t>
            </a:r>
          </a:p>
          <a:p>
            <a:r>
              <a:rPr lang="ru-RU" dirty="0"/>
              <a:t>Help</a:t>
            </a:r>
          </a:p>
          <a:p>
            <a:r>
              <a:rPr lang="ru-RU" dirty="0"/>
              <a:t>Print</a:t>
            </a:r>
          </a:p>
          <a:p>
            <a:r>
              <a:rPr lang="ru-RU" dirty="0"/>
              <a:t>Создаем лейбл для раздела</a:t>
            </a:r>
          </a:p>
          <a:p>
            <a:r>
              <a:rPr lang="ru-RU" dirty="0"/>
              <a:t>Help </a:t>
            </a:r>
            <a:r>
              <a:rPr lang="ru-RU" dirty="0" err="1"/>
              <a:t>mklabel</a:t>
            </a:r>
            <a:endParaRPr lang="ru-RU" dirty="0"/>
          </a:p>
          <a:p>
            <a:r>
              <a:rPr lang="ru-RU" dirty="0" err="1"/>
              <a:t>Mklabel</a:t>
            </a:r>
            <a:r>
              <a:rPr lang="ru-RU" dirty="0"/>
              <a:t> </a:t>
            </a:r>
            <a:r>
              <a:rPr lang="ru-RU" dirty="0" err="1"/>
              <a:t>msdos</a:t>
            </a:r>
            <a:endParaRPr lang="ru-RU" dirty="0"/>
          </a:p>
          <a:p>
            <a:r>
              <a:rPr lang="ru-RU" dirty="0"/>
              <a:t>Yes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7409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3AB4556-9D20-BAAD-95E6-6EA030BA6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782463"/>
          </a:xfrm>
        </p:spPr>
        <p:txBody>
          <a:bodyPr>
            <a:normAutofit fontScale="40000" lnSpcReduction="20000"/>
          </a:bodyPr>
          <a:lstStyle/>
          <a:p>
            <a:r>
              <a:rPr lang="ru-RU" dirty="0"/>
              <a:t>Print</a:t>
            </a:r>
          </a:p>
          <a:p>
            <a:r>
              <a:rPr lang="ru-RU" dirty="0"/>
              <a:t>Help </a:t>
            </a:r>
            <a:r>
              <a:rPr lang="ru-RU" dirty="0" err="1"/>
              <a:t>mkpart</a:t>
            </a:r>
            <a:r>
              <a:rPr lang="ru-RU" dirty="0"/>
              <a:t> (создание раздела)</a:t>
            </a:r>
          </a:p>
          <a:p>
            <a:r>
              <a:rPr lang="ru-RU" dirty="0" err="1"/>
              <a:t>Mkpart</a:t>
            </a:r>
            <a:endParaRPr lang="ru-RU" dirty="0"/>
          </a:p>
          <a:p>
            <a:r>
              <a:rPr lang="ru-RU" dirty="0" err="1"/>
              <a:t>Primary</a:t>
            </a:r>
            <a:endParaRPr lang="ru-RU" dirty="0"/>
          </a:p>
          <a:p>
            <a:r>
              <a:rPr lang="ru-RU" dirty="0"/>
              <a:t>Ext4</a:t>
            </a:r>
          </a:p>
          <a:p>
            <a:r>
              <a:rPr lang="ru-RU" dirty="0"/>
              <a:t>0%</a:t>
            </a:r>
          </a:p>
          <a:p>
            <a:r>
              <a:rPr lang="ru-RU" dirty="0"/>
              <a:t>-1s (-1 будет форматировать, s -до сектора)</a:t>
            </a:r>
          </a:p>
          <a:p>
            <a:r>
              <a:rPr lang="ru-RU" dirty="0"/>
              <a:t>Print</a:t>
            </a:r>
          </a:p>
          <a:p>
            <a:r>
              <a:rPr lang="ru-RU" dirty="0" err="1"/>
              <a:t>Quit</a:t>
            </a:r>
            <a:endParaRPr lang="ru-RU" dirty="0"/>
          </a:p>
          <a:p>
            <a:r>
              <a:rPr lang="ru-RU" dirty="0" err="1"/>
              <a:t>Sudo</a:t>
            </a:r>
            <a:r>
              <a:rPr lang="ru-RU" dirty="0"/>
              <a:t> mkfs.ext4 /</a:t>
            </a:r>
            <a:r>
              <a:rPr lang="ru-RU" dirty="0" err="1"/>
              <a:t>dev</a:t>
            </a:r>
            <a:r>
              <a:rPr lang="ru-RU" dirty="0"/>
              <a:t>/sdb1 (</a:t>
            </a:r>
            <a:r>
              <a:rPr lang="ru-RU" dirty="0" err="1"/>
              <a:t>mkfs</a:t>
            </a:r>
            <a:r>
              <a:rPr lang="ru-RU" dirty="0"/>
              <a:t> - утилита для форматирования, ехт4 - </a:t>
            </a:r>
            <a:r>
              <a:rPr lang="ru-RU" dirty="0" err="1"/>
              <a:t>фс</a:t>
            </a:r>
            <a:r>
              <a:rPr lang="ru-RU" dirty="0"/>
              <a:t>; путь)</a:t>
            </a:r>
          </a:p>
          <a:p>
            <a:r>
              <a:rPr lang="ru-RU" dirty="0"/>
              <a:t>Yes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fdisk</a:t>
            </a:r>
            <a:r>
              <a:rPr lang="ru-RU" dirty="0"/>
              <a:t> -l |</a:t>
            </a:r>
            <a:r>
              <a:rPr lang="ru-RU" dirty="0" err="1"/>
              <a:t>more</a:t>
            </a:r>
            <a:endParaRPr lang="ru-RU" dirty="0"/>
          </a:p>
          <a:p>
            <a:r>
              <a:rPr lang="ru-RU" dirty="0"/>
              <a:t>Чтобы убедиться в использовании драйверов системой для флешки, нужно </a:t>
            </a:r>
            <a:r>
              <a:rPr lang="ru-RU" dirty="0" err="1"/>
              <a:t>примонтировать</a:t>
            </a:r>
            <a:r>
              <a:rPr lang="ru-RU" dirty="0"/>
              <a:t> </a:t>
            </a:r>
            <a:r>
              <a:rPr lang="ru-RU" dirty="0" err="1"/>
              <a:t>устр</a:t>
            </a:r>
            <a:r>
              <a:rPr lang="ru-RU" dirty="0"/>
              <a:t>-во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mount</a:t>
            </a:r>
            <a:r>
              <a:rPr lang="ru-RU" dirty="0"/>
              <a:t> /</a:t>
            </a:r>
            <a:r>
              <a:rPr lang="ru-RU" dirty="0" err="1"/>
              <a:t>dev</a:t>
            </a:r>
            <a:r>
              <a:rPr lang="ru-RU" dirty="0"/>
              <a:t>/sdb1 /</a:t>
            </a:r>
            <a:r>
              <a:rPr lang="ru-RU" dirty="0" err="1"/>
              <a:t>mnt</a:t>
            </a:r>
            <a:r>
              <a:rPr lang="ru-RU" dirty="0"/>
              <a:t> (раздел/точка </a:t>
            </a:r>
            <a:r>
              <a:rPr lang="ru-RU" dirty="0" err="1"/>
              <a:t>монтировария</a:t>
            </a:r>
            <a:r>
              <a:rPr lang="ru-RU" dirty="0"/>
              <a:t>)</a:t>
            </a:r>
          </a:p>
          <a:p>
            <a:r>
              <a:rPr lang="ru-RU" dirty="0" err="1"/>
              <a:t>Cd</a:t>
            </a:r>
            <a:r>
              <a:rPr lang="ru-RU" dirty="0"/>
              <a:t> /</a:t>
            </a:r>
            <a:r>
              <a:rPr lang="ru-RU" dirty="0" err="1"/>
              <a:t>mnt</a:t>
            </a:r>
            <a:r>
              <a:rPr lang="ru-RU" dirty="0"/>
              <a:t> (</a:t>
            </a:r>
            <a:r>
              <a:rPr lang="ru-RU" dirty="0" err="1"/>
              <a:t>пепеход</a:t>
            </a:r>
            <a:r>
              <a:rPr lang="ru-RU" dirty="0"/>
              <a:t> в точку монтирования)</a:t>
            </a:r>
          </a:p>
          <a:p>
            <a:r>
              <a:rPr lang="ru-RU" dirty="0" err="1"/>
              <a:t>Ls</a:t>
            </a:r>
            <a:endParaRPr lang="ru-RU" dirty="0"/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nano</a:t>
            </a:r>
            <a:r>
              <a:rPr lang="ru-RU" dirty="0"/>
              <a:t> создаем файл</a:t>
            </a:r>
          </a:p>
          <a:p>
            <a:r>
              <a:rPr lang="ru-RU" dirty="0" err="1"/>
              <a:t>Hey</a:t>
            </a:r>
            <a:r>
              <a:rPr lang="ru-RU" dirty="0"/>
              <a:t> </a:t>
            </a:r>
            <a:r>
              <a:rPr lang="ru-RU" dirty="0" err="1"/>
              <a:t>flash</a:t>
            </a:r>
            <a:endParaRPr lang="ru-RU" dirty="0"/>
          </a:p>
          <a:p>
            <a:r>
              <a:rPr lang="ru-RU" dirty="0" err="1"/>
              <a:t>Ls</a:t>
            </a:r>
            <a:r>
              <a:rPr lang="ru-RU" dirty="0"/>
              <a:t> -l</a:t>
            </a:r>
          </a:p>
          <a:p>
            <a:r>
              <a:rPr lang="ru-RU" dirty="0"/>
              <a:t>Удачная запись файла говорит о </a:t>
            </a:r>
            <a:r>
              <a:rPr lang="ru-RU" dirty="0" err="1"/>
              <a:t>тлм</a:t>
            </a:r>
            <a:r>
              <a:rPr lang="ru-RU" dirty="0"/>
              <a:t>, что он готов работать</a:t>
            </a:r>
          </a:p>
          <a:p>
            <a:r>
              <a:rPr lang="ru-RU" dirty="0"/>
              <a:t>Чтобы </a:t>
            </a:r>
            <a:r>
              <a:rPr lang="ru-RU" dirty="0" err="1"/>
              <a:t>отмнотировать</a:t>
            </a:r>
            <a:r>
              <a:rPr lang="ru-RU" dirty="0"/>
              <a:t> </a:t>
            </a:r>
            <a:r>
              <a:rPr lang="ru-RU" dirty="0" err="1"/>
              <a:t>влеш</a:t>
            </a:r>
            <a:r>
              <a:rPr lang="ru-RU" dirty="0"/>
              <a:t> накопитель нужно вернуться домой</a:t>
            </a:r>
          </a:p>
          <a:p>
            <a:r>
              <a:rPr lang="ru-RU" dirty="0" err="1"/>
              <a:t>Cd</a:t>
            </a:r>
            <a:endParaRPr lang="ru-RU" dirty="0"/>
          </a:p>
          <a:p>
            <a:r>
              <a:rPr lang="ru-RU" dirty="0"/>
              <a:t>Потом </a:t>
            </a:r>
            <a:r>
              <a:rPr lang="ru-RU" dirty="0" err="1"/>
              <a:t>отмонтируем</a:t>
            </a:r>
            <a:endParaRPr lang="ru-RU" dirty="0"/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umount</a:t>
            </a:r>
            <a:r>
              <a:rPr lang="ru-RU" dirty="0"/>
              <a:t> /</a:t>
            </a:r>
            <a:r>
              <a:rPr lang="ru-RU" dirty="0" err="1"/>
              <a:t>dev</a:t>
            </a:r>
            <a:r>
              <a:rPr lang="ru-RU" dirty="0"/>
              <a:t>/sdb1</a:t>
            </a:r>
          </a:p>
          <a:p>
            <a:r>
              <a:rPr lang="ru-RU" dirty="0"/>
              <a:t>Теперь устройство можно безопасно извлечь.</a:t>
            </a:r>
          </a:p>
          <a:p>
            <a:r>
              <a:rPr lang="ru-RU" dirty="0" err="1"/>
              <a:t>Примонтируем</a:t>
            </a:r>
            <a:r>
              <a:rPr lang="ru-RU" dirty="0"/>
              <a:t>, записываем файл с нано, </a:t>
            </a:r>
            <a:r>
              <a:rPr lang="ru-RU" dirty="0" err="1"/>
              <a:t>отмонтируем</a:t>
            </a:r>
            <a:r>
              <a:rPr lang="ru-RU" dirty="0"/>
              <a:t>, извлекаем.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81054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/>
          </a:p>
        </p:txBody>
      </p:sp>
      <p:sp>
        <p:nvSpPr>
          <p:cNvPr id="3" name="object 3"/>
          <p:cNvSpPr txBox="1"/>
          <p:nvPr/>
        </p:nvSpPr>
        <p:spPr>
          <a:xfrm>
            <a:off x="1961490" y="257448"/>
            <a:ext cx="8040061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ru-RU" sz="2800" dirty="0">
                <a:solidFill>
                  <a:srgbClr val="000000"/>
                </a:solidFill>
                <a:latin typeface="Arial"/>
                <a:cs typeface="Arial"/>
              </a:rPr>
              <a:t>Утилиты для проверки файловой системы и восстановления файловой</a:t>
            </a:r>
          </a:p>
          <a:p>
            <a:pPr algn="ctr"/>
            <a:r>
              <a:rPr lang="ru-RU" sz="2800" dirty="0">
                <a:solidFill>
                  <a:srgbClr val="000000"/>
                </a:solidFill>
                <a:latin typeface="Arial"/>
                <a:cs typeface="Arial"/>
              </a:rPr>
              <a:t>системы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32541" y="1693124"/>
            <a:ext cx="2409054" cy="636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Штатные утилиты</a:t>
            </a:r>
          </a:p>
          <a:p>
            <a:pPr>
              <a:spcBef>
                <a:spcPts val="1613"/>
              </a:spcBef>
            </a:pPr>
            <a:r>
              <a:rPr sz="1400" dirty="0">
                <a:solidFill>
                  <a:srgbClr val="434343"/>
                </a:solidFill>
                <a:latin typeface="Arial"/>
                <a:cs typeface="Arial"/>
              </a:rPr>
              <a:t>FDISK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32541" y="2471416"/>
            <a:ext cx="127216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Описание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32541" y="2797885"/>
            <a:ext cx="7703507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434343"/>
                </a:solidFill>
                <a:latin typeface="Arial"/>
                <a:cs typeface="Arial"/>
              </a:rPr>
              <a:t>Чаще</a:t>
            </a:r>
            <a:r>
              <a:rPr sz="1400" spc="291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spc="-6" dirty="0">
                <a:solidFill>
                  <a:srgbClr val="434343"/>
                </a:solidFill>
                <a:latin typeface="Arial"/>
                <a:cs typeface="Arial"/>
              </a:rPr>
              <a:t>всего</a:t>
            </a:r>
            <a:r>
              <a:rPr sz="1400" spc="2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spc="-6" dirty="0">
                <a:solidFill>
                  <a:srgbClr val="434343"/>
                </a:solidFill>
                <a:latin typeface="Arial"/>
                <a:cs typeface="Arial"/>
              </a:rPr>
              <a:t>используется</a:t>
            </a:r>
            <a:r>
              <a:rPr sz="1400" spc="2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34343"/>
                </a:solidFill>
                <a:latin typeface="Arial"/>
                <a:cs typeface="Arial"/>
              </a:rPr>
              <a:t>команда</a:t>
            </a:r>
            <a:r>
              <a:rPr sz="1400" spc="287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34343"/>
                </a:solidFill>
                <a:latin typeface="Arial"/>
                <a:cs typeface="Arial"/>
              </a:rPr>
              <a:t>fdisk,</a:t>
            </a:r>
            <a:r>
              <a:rPr sz="1400" spc="2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34343"/>
                </a:solidFill>
                <a:latin typeface="Arial"/>
                <a:cs typeface="Arial"/>
              </a:rPr>
              <a:t>которая</a:t>
            </a:r>
            <a:r>
              <a:rPr sz="1400" spc="243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34343"/>
                </a:solidFill>
                <a:latin typeface="Arial"/>
                <a:cs typeface="Arial"/>
              </a:rPr>
              <a:t>показывает</a:t>
            </a:r>
            <a:r>
              <a:rPr sz="1400" spc="243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34343"/>
                </a:solidFill>
                <a:latin typeface="Arial"/>
                <a:cs typeface="Arial"/>
              </a:rPr>
              <a:t>доступные</a:t>
            </a:r>
            <a:r>
              <a:rPr sz="1400" spc="239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34343"/>
                </a:solidFill>
                <a:latin typeface="Arial"/>
                <a:cs typeface="Arial"/>
              </a:rPr>
              <a:t>на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434343"/>
                </a:solidFill>
                <a:latin typeface="Arial"/>
                <a:cs typeface="Arial"/>
              </a:rPr>
              <a:t>другом компьютере диски и </a:t>
            </a:r>
            <a:r>
              <a:rPr sz="1400" spc="-7" dirty="0">
                <a:solidFill>
                  <a:srgbClr val="434343"/>
                </a:solidFill>
                <a:latin typeface="Arial"/>
                <a:cs typeface="Arial"/>
              </a:rPr>
              <a:t>разделы.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55254" y="3010544"/>
            <a:ext cx="403163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Эта утилита предустановлена в системе.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04317" y="3540469"/>
            <a:ext cx="1328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Синтаксис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32541" y="3882874"/>
            <a:ext cx="770058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Чтобы</a:t>
            </a:r>
            <a:r>
              <a:rPr sz="14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посмотреть</a:t>
            </a:r>
            <a:r>
              <a:rPr sz="1400" spc="10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список</a:t>
            </a:r>
            <a:r>
              <a:rPr sz="1400" spc="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доступных</a:t>
            </a:r>
            <a:r>
              <a:rPr sz="14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дисков</a:t>
            </a:r>
            <a:r>
              <a:rPr sz="1400" spc="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разделов</a:t>
            </a:r>
            <a:r>
              <a:rPr sz="1400" spc="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используйте</a:t>
            </a:r>
            <a:r>
              <a:rPr sz="1400" spc="5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sudo</a:t>
            </a:r>
            <a:r>
              <a:rPr sz="1400" i="1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fdisk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97615" y="3949124"/>
            <a:ext cx="505695" cy="2428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9"/>
              </a:lnSpc>
            </a:pP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опции.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32541" y="4266882"/>
            <a:ext cx="90115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Опции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70325" y="4558576"/>
            <a:ext cx="5059778" cy="482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a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включить или выключить флаг boot для </a:t>
            </a:r>
            <a:r>
              <a:rPr sz="1400" spc="-7" dirty="0">
                <a:solidFill>
                  <a:srgbClr val="000000"/>
                </a:solidFill>
                <a:latin typeface="Arial"/>
                <a:cs typeface="Arial"/>
              </a:rPr>
              <a:t>раздела;</a:t>
            </a:r>
          </a:p>
          <a:p>
            <a:pPr>
              <a:spcBef>
                <a:spcPts val="428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d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удалить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раздел;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70325" y="5082128"/>
            <a:ext cx="31989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F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показать свободное место;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62602" y="5287322"/>
            <a:ext cx="4518918" cy="482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l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вывести список известных типов разделов;</a:t>
            </a:r>
          </a:p>
          <a:p>
            <a:pPr>
              <a:spcBef>
                <a:spcPts val="428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n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создать новый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раздел;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32541" y="5800624"/>
            <a:ext cx="32288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p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вывести </a:t>
            </a:r>
            <a:r>
              <a:rPr sz="1400" spc="-7" dirty="0">
                <a:solidFill>
                  <a:srgbClr val="000000"/>
                </a:solidFill>
                <a:latin typeface="Arial"/>
                <a:cs typeface="Arial"/>
              </a:rPr>
              <a:t>таблицу</a:t>
            </a:r>
            <a:r>
              <a:rPr sz="1400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разделов;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417928" y="6047187"/>
            <a:ext cx="299854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t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изменение типа </a:t>
            </a:r>
            <a:r>
              <a:rPr sz="1400" spc="-7" dirty="0">
                <a:solidFill>
                  <a:srgbClr val="000000"/>
                </a:solidFill>
                <a:latin typeface="Arial"/>
                <a:cs typeface="Arial"/>
              </a:rPr>
              <a:t>раздела;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17928" y="6302228"/>
            <a:ext cx="6056180" cy="482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i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вывести информацию о </a:t>
            </a:r>
            <a:r>
              <a:rPr sz="1400" spc="-7" dirty="0">
                <a:solidFill>
                  <a:srgbClr val="000000"/>
                </a:solidFill>
                <a:latin typeface="Arial"/>
                <a:cs typeface="Arial"/>
              </a:rPr>
              <a:t>разделе;</a:t>
            </a:r>
          </a:p>
          <a:p>
            <a:pPr>
              <a:spcBef>
                <a:spcPts val="428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I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O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записать или загрузить разметку в файл сценария sfdisk;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8EE6A-8163-9931-E21A-D9AB14B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DBCD1E-CACD-776C-5801-8DD62EA5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4999AC-85B8-6E29-F35C-B215E343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590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912829" y="1453036"/>
            <a:ext cx="9279171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/>
          </a:p>
        </p:txBody>
      </p:sp>
      <p:sp>
        <p:nvSpPr>
          <p:cNvPr id="3" name="object 3"/>
          <p:cNvSpPr txBox="1"/>
          <p:nvPr/>
        </p:nvSpPr>
        <p:spPr>
          <a:xfrm>
            <a:off x="3471239" y="705841"/>
            <a:ext cx="5600879" cy="543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6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00"/>
                </a:solidFill>
                <a:latin typeface="Arial"/>
                <a:cs typeface="Arial"/>
              </a:rPr>
              <a:t>w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— записать новую </a:t>
            </a:r>
            <a:r>
              <a:rPr sz="1600" spc="-7" dirty="0">
                <a:solidFill>
                  <a:srgbClr val="000000"/>
                </a:solidFill>
                <a:latin typeface="Arial"/>
                <a:cs typeface="Arial"/>
              </a:rPr>
              <a:t>таблицу</a:t>
            </a:r>
            <a:r>
              <a:rPr sz="1600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разделов на диск;</a:t>
            </a:r>
          </a:p>
          <a:p>
            <a:pPr>
              <a:spcBef>
                <a:spcPts val="428"/>
              </a:spcBef>
            </a:pP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6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00"/>
                </a:solidFill>
                <a:latin typeface="Arial"/>
                <a:cs typeface="Arial"/>
              </a:rPr>
              <a:t>q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— выйти </a:t>
            </a:r>
            <a:r>
              <a:rPr sz="1600" spc="-12" dirty="0">
                <a:solidFill>
                  <a:srgbClr val="000000"/>
                </a:solidFill>
                <a:latin typeface="Arial"/>
                <a:cs typeface="Arial"/>
              </a:rPr>
              <a:t>без</a:t>
            </a:r>
            <a:r>
              <a:rPr sz="1600" spc="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сохранения;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1239" y="1277832"/>
            <a:ext cx="5249522" cy="543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6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00"/>
                </a:solidFill>
                <a:latin typeface="Arial"/>
                <a:cs typeface="Arial"/>
              </a:rPr>
              <a:t>g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— создать пустую </a:t>
            </a:r>
            <a:r>
              <a:rPr sz="1600" spc="-7" dirty="0">
                <a:solidFill>
                  <a:srgbClr val="000000"/>
                </a:solidFill>
                <a:latin typeface="Arial"/>
                <a:cs typeface="Arial"/>
              </a:rPr>
              <a:t>таблицу</a:t>
            </a:r>
            <a:r>
              <a:rPr sz="1600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разделов </a:t>
            </a:r>
            <a:r>
              <a:rPr sz="1600" spc="-20" dirty="0">
                <a:solidFill>
                  <a:srgbClr val="000000"/>
                </a:solidFill>
                <a:latin typeface="Arial"/>
                <a:cs typeface="Arial"/>
              </a:rPr>
              <a:t>GPT;</a:t>
            </a:r>
          </a:p>
          <a:p>
            <a:pPr>
              <a:spcBef>
                <a:spcPts val="428"/>
              </a:spcBef>
            </a:pP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6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00"/>
                </a:solidFill>
                <a:latin typeface="Arial"/>
                <a:cs typeface="Arial"/>
              </a:rPr>
              <a:t>o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— создать пустую </a:t>
            </a:r>
            <a:r>
              <a:rPr sz="1600" spc="-7" dirty="0">
                <a:solidFill>
                  <a:srgbClr val="000000"/>
                </a:solidFill>
                <a:latin typeface="Arial"/>
                <a:cs typeface="Arial"/>
              </a:rPr>
              <a:t>таблицу</a:t>
            </a:r>
            <a:r>
              <a:rPr sz="1600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разделов MBR.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2877" y="2121692"/>
            <a:ext cx="26300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Запуск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sudo fdisk -l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64496" y="2141505"/>
            <a:ext cx="120237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spc="-8" dirty="0">
                <a:solidFill>
                  <a:srgbClr val="434343"/>
                </a:solidFill>
                <a:latin typeface="Arial"/>
                <a:cs typeface="Arial"/>
              </a:rPr>
              <a:t>Вывод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83046" y="5088770"/>
            <a:ext cx="10165279" cy="77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Утилита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покажет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все</a:t>
            </a:r>
            <a:r>
              <a:rPr sz="1400" spc="10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7" dirty="0">
                <a:solidFill>
                  <a:srgbClr val="000000"/>
                </a:solidFill>
                <a:latin typeface="Arial"/>
                <a:cs typeface="Arial"/>
              </a:rPr>
              <a:t>блочные</a:t>
            </a:r>
            <a:r>
              <a:rPr sz="1400" spc="10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устройства.</a:t>
            </a:r>
            <a:r>
              <a:rPr sz="14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снимке</a:t>
            </a:r>
            <a:r>
              <a:rPr sz="1400" spc="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/dev/sda</a:t>
            </a:r>
            <a:r>
              <a:rPr sz="1400" b="1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13" dirty="0">
                <a:solidFill>
                  <a:srgbClr val="000000"/>
                </a:solidFill>
                <a:latin typeface="Arial"/>
                <a:cs typeface="Arial"/>
              </a:rPr>
              <a:t>это</a:t>
            </a:r>
            <a:r>
              <a:rPr sz="1400" spc="6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обычный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жёсткий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диск,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а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/dev/nvme0n1</a:t>
            </a:r>
            <a:r>
              <a:rPr sz="1400" b="1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накопитель.</a:t>
            </a:r>
            <a:r>
              <a:rPr sz="1400" spc="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Созданные</a:t>
            </a:r>
            <a:r>
              <a:rPr sz="1400" spc="1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ядром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устройства</a:t>
            </a:r>
          </a:p>
          <a:p>
            <a:pPr>
              <a:spcBef>
                <a:spcPts val="500"/>
              </a:spcBef>
            </a:pP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/dev/loop*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лучше не трогать.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/>
          </a:p>
        </p:txBody>
      </p:sp>
      <p:sp>
        <p:nvSpPr>
          <p:cNvPr id="3" name="object 3"/>
          <p:cNvSpPr txBox="1"/>
          <p:nvPr/>
        </p:nvSpPr>
        <p:spPr>
          <a:xfrm>
            <a:off x="2664993" y="765384"/>
            <a:ext cx="214149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Утилита badblocks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63585" y="1134713"/>
            <a:ext cx="7504725" cy="105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Утилиту</a:t>
            </a:r>
            <a:r>
              <a:rPr sz="1400" spc="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badblocks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13" dirty="0">
                <a:solidFill>
                  <a:srgbClr val="000000"/>
                </a:solidFill>
                <a:latin typeface="Arial"/>
                <a:cs typeface="Arial"/>
              </a:rPr>
              <a:t>используют,</a:t>
            </a:r>
            <a:r>
              <a:rPr sz="1400" spc="10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чтобы</a:t>
            </a:r>
            <a:r>
              <a:rPr sz="14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найти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битые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секторы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блоки,</a:t>
            </a:r>
            <a:r>
              <a:rPr sz="1400" spc="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то</a:t>
            </a:r>
            <a:r>
              <a:rPr sz="1400" spc="5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есть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повреждённые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ячейки,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которые</a:t>
            </a:r>
            <a:r>
              <a:rPr sz="1400" spc="5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больше</a:t>
            </a:r>
            <a:r>
              <a:rPr sz="1400" spc="5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16" dirty="0">
                <a:solidFill>
                  <a:srgbClr val="000000"/>
                </a:solidFill>
                <a:latin typeface="Arial"/>
                <a:cs typeface="Arial"/>
              </a:rPr>
              <a:t>работают.</a:t>
            </a:r>
            <a:r>
              <a:rPr sz="1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Файловая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система</a:t>
            </a:r>
            <a:r>
              <a:rPr sz="14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может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записать</a:t>
            </a:r>
            <a:r>
              <a:rPr sz="1400" spc="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них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данные,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но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прочитать</a:t>
            </a:r>
            <a:r>
              <a:rPr sz="1400" spc="1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их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очень</a:t>
            </a:r>
            <a:r>
              <a:rPr sz="1400" spc="1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сложно,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поэтому</a:t>
            </a:r>
            <a:r>
              <a:rPr sz="1400" spc="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вы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можете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потерять их.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63585" y="2351735"/>
            <a:ext cx="12944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Синтаксис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4993" y="2696783"/>
            <a:ext cx="750331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Найти</a:t>
            </a:r>
            <a:r>
              <a:rPr sz="1400" spc="6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битые секторы или </a:t>
            </a:r>
            <a:r>
              <a:rPr sz="1400" spc="-6" dirty="0">
                <a:solidFill>
                  <a:srgbClr val="000000"/>
                </a:solidFill>
                <a:latin typeface="Arial"/>
                <a:cs typeface="Arial"/>
              </a:rPr>
              <a:t>блоки</a:t>
            </a:r>
            <a:r>
              <a:rPr sz="1400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можно при помощи синтаксиса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$ sudo badblocks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4994" y="2865368"/>
            <a:ext cx="30173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опции /dev/имя_раздела_диска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63585" y="3249786"/>
            <a:ext cx="87801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Опции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00969" y="3530506"/>
            <a:ext cx="6841616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-e</a:t>
            </a:r>
            <a:r>
              <a:rPr sz="1400" b="1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указать</a:t>
            </a:r>
            <a:r>
              <a:rPr sz="14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количество</a:t>
            </a:r>
            <a:r>
              <a:rPr sz="14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битых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блоков,</a:t>
            </a:r>
            <a:r>
              <a:rPr sz="1400" spc="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после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которого</a:t>
            </a:r>
            <a:r>
              <a:rPr sz="1400" spc="1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нужно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продолжать тест;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93343" y="4036003"/>
            <a:ext cx="6844561" cy="77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-f</a:t>
            </a:r>
            <a:r>
              <a:rPr sz="1400" b="1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выполнить</a:t>
            </a:r>
            <a:r>
              <a:rPr sz="14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тесты</a:t>
            </a:r>
            <a:r>
              <a:rPr sz="14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13" dirty="0">
                <a:solidFill>
                  <a:srgbClr val="000000"/>
                </a:solidFill>
                <a:latin typeface="Arial"/>
                <a:cs typeface="Arial"/>
              </a:rPr>
              <a:t>без</a:t>
            </a:r>
            <a:r>
              <a:rPr sz="1400" spc="10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смонтированных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</a:t>
            </a:r>
            <a:r>
              <a:rPr sz="1400" spc="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при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подходящей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файловой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системе.</a:t>
            </a:r>
            <a:r>
              <a:rPr sz="1400" spc="48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умолчанию</a:t>
            </a:r>
            <a:r>
              <a:rPr sz="1400" spc="4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утилита</a:t>
            </a:r>
            <a:r>
              <a:rPr sz="1400" spc="4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пропускает</a:t>
            </a:r>
            <a:r>
              <a:rPr sz="1400" spc="4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тест</a:t>
            </a:r>
            <a:r>
              <a:rPr sz="1400" spc="4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помощью чтения или записи;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56914" y="4817378"/>
            <a:ext cx="6841805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-i</a:t>
            </a:r>
            <a:r>
              <a:rPr sz="1400" b="1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передать список найденных битых секторов, чтобы не проверять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их снова;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8436" y="5312385"/>
            <a:ext cx="6841331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-n</a:t>
            </a:r>
            <a:r>
              <a:rPr sz="1400" b="1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использовать</a:t>
            </a:r>
            <a:r>
              <a:rPr sz="1400" spc="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безопасный</a:t>
            </a:r>
            <a:r>
              <a:rPr sz="1400" spc="5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тест</a:t>
            </a:r>
            <a:r>
              <a:rPr sz="1400" spc="5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чтения</a:t>
            </a:r>
            <a:r>
              <a:rPr sz="1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 записи. Во время теста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данные не стираются;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24595" y="5484855"/>
            <a:ext cx="3287430" cy="1205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-o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записать обнаруженные битые </a:t>
            </a:r>
            <a:r>
              <a:rPr sz="1400" spc="-6" dirty="0">
                <a:solidFill>
                  <a:srgbClr val="000000"/>
                </a:solidFill>
                <a:latin typeface="Arial"/>
                <a:cs typeface="Arial"/>
              </a:rPr>
              <a:t>блоки</a:t>
            </a:r>
            <a:r>
              <a:rPr sz="1400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 указанный файл;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-p</a:t>
            </a:r>
            <a:r>
              <a:rPr sz="1400" b="1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определить</a:t>
            </a:r>
            <a:r>
              <a:rPr sz="1400" spc="1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количество</a:t>
            </a:r>
            <a:r>
              <a:rPr sz="1400" spc="1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проверок,</a:t>
            </a:r>
            <a:r>
              <a:rPr sz="1400" spc="1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умолчанию</a:t>
            </a:r>
            <a:r>
              <a:rPr sz="1400" spc="1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проводится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только одна;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27064" y="5819949"/>
            <a:ext cx="4771121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-s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показать прогресс сканирования </a:t>
            </a:r>
            <a:r>
              <a:rPr sz="1400" spc="-7" dirty="0">
                <a:solidFill>
                  <a:srgbClr val="000000"/>
                </a:solidFill>
                <a:latin typeface="Arial"/>
                <a:cs typeface="Arial"/>
              </a:rPr>
              <a:t>раздела;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-v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открыть максимально подробный режим;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82881" y="0"/>
            <a:ext cx="624503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/>
          </a:p>
        </p:txBody>
      </p:sp>
      <p:sp>
        <p:nvSpPr>
          <p:cNvPr id="3" name="object 3"/>
          <p:cNvSpPr txBox="1"/>
          <p:nvPr/>
        </p:nvSpPr>
        <p:spPr>
          <a:xfrm>
            <a:off x="4282344" y="1679697"/>
            <a:ext cx="757157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-w</a:t>
            </a:r>
            <a:r>
              <a:rPr sz="1400" b="1" spc="5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5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выполнить</a:t>
            </a:r>
            <a:r>
              <a:rPr sz="1400" spc="48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тест</a:t>
            </a:r>
            <a:r>
              <a:rPr sz="1400" spc="48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помощью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записи.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каждый</a:t>
            </a:r>
            <a:r>
              <a:rPr sz="1400" spc="47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блок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79578" y="1910284"/>
            <a:ext cx="4704178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записывается</a:t>
            </a:r>
            <a:r>
              <a:rPr sz="1400" spc="7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последовательность</a:t>
            </a:r>
            <a:r>
              <a:rPr sz="1400" spc="7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21" dirty="0">
                <a:solidFill>
                  <a:srgbClr val="000000"/>
                </a:solidFill>
                <a:latin typeface="Arial"/>
                <a:cs typeface="Arial"/>
              </a:rPr>
              <a:t>байт,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хранились там раньше, стираются.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79920" y="1927200"/>
            <a:ext cx="33523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8548" y="1942343"/>
            <a:ext cx="211741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данные,</a:t>
            </a:r>
            <a:r>
              <a:rPr sz="1400" spc="72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которые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79578" y="2756514"/>
            <a:ext cx="569030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Запуск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sudo badblocks -v /dev/sda2 -o ~/bad_sectors.txt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79578" y="3323181"/>
            <a:ext cx="526882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Команда запустит проверку диска. Это безопасно.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/>
          </a:p>
        </p:txBody>
      </p:sp>
      <p:sp>
        <p:nvSpPr>
          <p:cNvPr id="3" name="object 3"/>
          <p:cNvSpPr txBox="1"/>
          <p:nvPr/>
        </p:nvSpPr>
        <p:spPr>
          <a:xfrm>
            <a:off x="2561626" y="374945"/>
            <a:ext cx="7496774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После</a:t>
            </a:r>
            <a:r>
              <a:rPr sz="14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проверки</a:t>
            </a:r>
            <a:r>
              <a:rPr sz="14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сообщите</a:t>
            </a:r>
            <a:r>
              <a:rPr sz="14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файловой</a:t>
            </a:r>
            <a:r>
              <a:rPr sz="14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системе</a:t>
            </a:r>
            <a:r>
              <a:rPr sz="14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</a:t>
            </a:r>
            <a:r>
              <a:rPr sz="14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битых</a:t>
            </a:r>
            <a:r>
              <a:rPr sz="14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блоках,</a:t>
            </a:r>
            <a:r>
              <a:rPr sz="14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чтобы</a:t>
            </a:r>
            <a:r>
              <a:rPr sz="14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записывать в них данные. Для </a:t>
            </a:r>
            <a:r>
              <a:rPr sz="1400" spc="-11" dirty="0">
                <a:solidFill>
                  <a:srgbClr val="000000"/>
                </a:solidFill>
                <a:latin typeface="Arial"/>
                <a:cs typeface="Arial"/>
              </a:rPr>
              <a:t>этого</a:t>
            </a:r>
            <a:r>
              <a:rPr sz="1400" spc="1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используйте утилиту fsck.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1625" y="1022154"/>
            <a:ext cx="152096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Утилита fsck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59836" y="1425025"/>
            <a:ext cx="7494592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Чтобы восстановить файловую систему Linux </a:t>
            </a:r>
            <a:r>
              <a:rPr sz="1400" spc="-10" dirty="0">
                <a:solidFill>
                  <a:srgbClr val="000000"/>
                </a:solidFill>
                <a:latin typeface="Arial"/>
                <a:cs typeface="Arial"/>
              </a:rPr>
              <a:t>проверьте</a:t>
            </a:r>
            <a:r>
              <a:rPr sz="140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каждый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блок</a:t>
            </a:r>
            <a:r>
              <a:rPr sz="1400" spc="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файловой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системы и найдите повреждённые секторы. Для </a:t>
            </a:r>
            <a:r>
              <a:rPr sz="1400" spc="-11" dirty="0">
                <a:solidFill>
                  <a:srgbClr val="000000"/>
                </a:solidFill>
                <a:latin typeface="Arial"/>
                <a:cs typeface="Arial"/>
              </a:rPr>
              <a:t>этого</a:t>
            </a:r>
            <a:r>
              <a:rPr sz="1400" spc="1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используйте утилиту fsck.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61626" y="2020265"/>
            <a:ext cx="129275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Синтаксис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61626" y="2371167"/>
            <a:ext cx="749280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Примените</a:t>
            </a:r>
            <a:r>
              <a:rPr sz="1400" spc="30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следующий</a:t>
            </a:r>
            <a:r>
              <a:rPr sz="14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синтаксис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$</a:t>
            </a:r>
            <a:r>
              <a:rPr sz="1400" i="1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fsck</a:t>
            </a:r>
            <a:r>
              <a:rPr sz="1400" i="1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[опции]</a:t>
            </a:r>
            <a:r>
              <a:rPr sz="1400" i="1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[опции_файловой_системы]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9836" y="2589701"/>
            <a:ext cx="155489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[раздел_диска]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61625" y="2863623"/>
            <a:ext cx="87684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Опции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6748" y="3123018"/>
            <a:ext cx="6835974" cy="21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-l</a:t>
            </a:r>
            <a:r>
              <a:rPr sz="1400" b="1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выполнять</a:t>
            </a:r>
            <a:r>
              <a:rPr sz="14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другой</a:t>
            </a:r>
            <a:r>
              <a:rPr sz="1400" spc="1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экземпляр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fsck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для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жёсткого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диска,</a:t>
            </a:r>
            <a:r>
              <a:rPr sz="1400" spc="9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пока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текущий не завершит </a:t>
            </a:r>
            <a:r>
              <a:rPr sz="1400" spc="-14" dirty="0">
                <a:solidFill>
                  <a:srgbClr val="000000"/>
                </a:solidFill>
                <a:latin typeface="Arial"/>
                <a:cs typeface="Arial"/>
              </a:rPr>
              <a:t>работу.</a:t>
            </a:r>
            <a:r>
              <a:rPr sz="1400" spc="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Для SSD параметр игнорируется;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-t</a:t>
            </a:r>
            <a:r>
              <a:rPr sz="1400" b="1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задать</a:t>
            </a:r>
            <a:r>
              <a:rPr sz="1400" spc="3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типы</a:t>
            </a:r>
            <a:r>
              <a:rPr sz="14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файловых</a:t>
            </a:r>
            <a:r>
              <a:rPr sz="1400" spc="2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систем,</a:t>
            </a:r>
            <a:r>
              <a:rPr sz="1400" spc="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которые</a:t>
            </a:r>
            <a:r>
              <a:rPr sz="14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нужно</a:t>
            </a:r>
            <a:r>
              <a:rPr sz="1400" spc="28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проверить.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Необязательно</a:t>
            </a:r>
            <a:r>
              <a:rPr sz="1400" spc="2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указывать</a:t>
            </a:r>
            <a:r>
              <a:rPr sz="14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устройство,</a:t>
            </a:r>
            <a:r>
              <a:rPr sz="1400" spc="24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можно</a:t>
            </a:r>
            <a:r>
              <a:rPr sz="1400" spc="1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проверить</a:t>
            </a:r>
            <a:r>
              <a:rPr sz="1400" spc="1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несколько</a:t>
            </a:r>
          </a:p>
          <a:p>
            <a:pPr marL="146601">
              <a:spcBef>
                <a:spcPts val="468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разделов</a:t>
            </a:r>
            <a:r>
              <a:rPr sz="1400" spc="1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одной</a:t>
            </a:r>
            <a:r>
              <a:rPr sz="1400" spc="10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командой,</a:t>
            </a:r>
            <a:r>
              <a:rPr sz="1400" spc="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7" dirty="0">
                <a:solidFill>
                  <a:srgbClr val="000000"/>
                </a:solidFill>
                <a:latin typeface="Arial"/>
                <a:cs typeface="Arial"/>
              </a:rPr>
              <a:t>отметив</a:t>
            </a:r>
            <a:r>
              <a:rPr sz="1400" spc="10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нужный</a:t>
            </a:r>
            <a:r>
              <a:rPr sz="1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тип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файловой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системы.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Например,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ext4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её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опции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5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формате</a:t>
            </a:r>
            <a:r>
              <a:rPr sz="1400" spc="5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opts=ro.</a:t>
            </a:r>
            <a:r>
              <a:rPr sz="1400" spc="5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Утилита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просматривает</a:t>
            </a:r>
            <a:r>
              <a:rPr sz="1400" spc="4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все</a:t>
            </a:r>
            <a:r>
              <a:rPr sz="1400" spc="4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файловые</a:t>
            </a:r>
            <a:r>
              <a:rPr sz="1400" spc="4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системы,</a:t>
            </a:r>
            <a:r>
              <a:rPr sz="1400" spc="4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подключённые</a:t>
            </a:r>
            <a:r>
              <a:rPr sz="1400" spc="4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4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fstab.</a:t>
            </a:r>
          </a:p>
          <a:p>
            <a:pPr marL="146601">
              <a:spcBef>
                <a:spcPts val="468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Проверка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раздела</a:t>
            </a:r>
            <a:r>
              <a:rPr sz="1400" spc="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проводится по указанному типу;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6748" y="5295408"/>
            <a:ext cx="6833601" cy="105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-A</a:t>
            </a:r>
            <a:r>
              <a:rPr sz="1400" b="1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проверить</a:t>
            </a:r>
            <a:r>
              <a:rPr sz="14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все</a:t>
            </a:r>
            <a:r>
              <a:rPr sz="1400" spc="1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файловые</a:t>
            </a:r>
            <a:r>
              <a:rPr sz="1400" spc="14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системы</a:t>
            </a:r>
            <a:r>
              <a:rPr sz="14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из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/etc/fstab.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Применяются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параметры</a:t>
            </a:r>
            <a:r>
              <a:rPr sz="1400" spc="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проверки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файловых</a:t>
            </a:r>
            <a:r>
              <a:rPr sz="14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систем,</a:t>
            </a:r>
            <a:r>
              <a:rPr sz="14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указанные</a:t>
            </a:r>
            <a:r>
              <a:rPr sz="1400" spc="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/etc/fstab,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том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числе</a:t>
            </a:r>
            <a:r>
              <a:rPr sz="14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4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приоритетность.</a:t>
            </a:r>
            <a:r>
              <a:rPr sz="14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первую</a:t>
            </a:r>
            <a:r>
              <a:rPr sz="1400" spc="2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очередь</a:t>
            </a:r>
            <a:r>
              <a:rPr sz="1400" spc="2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проверяется</a:t>
            </a:r>
            <a:r>
              <a:rPr sz="1400" spc="2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корень.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Обычно </a:t>
            </a:r>
            <a:r>
              <a:rPr sz="1400" spc="-6" dirty="0">
                <a:solidFill>
                  <a:srgbClr val="000000"/>
                </a:solidFill>
                <a:latin typeface="Arial"/>
                <a:cs typeface="Arial"/>
              </a:rPr>
              <a:t>используется</a:t>
            </a:r>
            <a:r>
              <a:rPr sz="1400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при </a:t>
            </a:r>
            <a:r>
              <a:rPr sz="1400" spc="-7" dirty="0">
                <a:solidFill>
                  <a:srgbClr val="000000"/>
                </a:solidFill>
                <a:latin typeface="Arial"/>
                <a:cs typeface="Arial"/>
              </a:rPr>
              <a:t>старте</a:t>
            </a:r>
            <a:r>
              <a:rPr sz="1400" spc="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системы;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40222" y="3123018"/>
            <a:ext cx="5428411" cy="9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-C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показать прогресс проверки файловой системы;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-M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не проверять, если файловая система смонтирована;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-N</a:t>
            </a:r>
            <a:r>
              <a:rPr sz="1400" b="1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3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ничего</a:t>
            </a:r>
            <a:r>
              <a:rPr sz="1400" spc="3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sz="14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выполнять,</a:t>
            </a:r>
            <a:r>
              <a:rPr sz="14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показать,</a:t>
            </a:r>
            <a:r>
              <a:rPr sz="1400" spc="3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что</a:t>
            </a:r>
            <a:r>
              <a:rPr sz="1400" spc="34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Arial"/>
                <a:cs typeface="Arial"/>
              </a:rPr>
              <a:t>проверка</a:t>
            </a:r>
            <a:r>
              <a:rPr sz="1400" spc="3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Arial"/>
                <a:cs typeface="Arial"/>
              </a:rPr>
              <a:t>завершена</a:t>
            </a:r>
            <a:r>
              <a:rPr lang="ru-R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Arial"/>
                <a:cs typeface="Arial"/>
              </a:rPr>
              <a:t>успешно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;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87F72C0-487B-F052-E76E-E76182296734}"/>
              </a:ext>
            </a:extLst>
          </p:cNvPr>
          <p:cNvSpPr txBox="1"/>
          <p:nvPr/>
        </p:nvSpPr>
        <p:spPr>
          <a:xfrm>
            <a:off x="7340222" y="4354722"/>
            <a:ext cx="4721907" cy="77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-R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не проверять корневую файловую систему;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-T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не показывать информацию об утилите;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-V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показать максимально подробный вывод.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2275379" y="741791"/>
            <a:ext cx="39345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Опции для работы с файловой системой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12863" y="1319479"/>
            <a:ext cx="6877883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-a</a:t>
            </a:r>
            <a:r>
              <a:rPr sz="1400" b="1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исправить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ошибки,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обнаруженные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во</a:t>
            </a:r>
            <a:r>
              <a:rPr sz="1400" spc="1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время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проверки.</a:t>
            </a:r>
            <a:r>
              <a:rPr sz="14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Опция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устаревшая, не рекомендуем использовать её;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12863" y="1853012"/>
            <a:ext cx="6876928" cy="77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-n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проверить файловую </a:t>
            </a:r>
            <a:r>
              <a:rPr sz="1400" spc="-11" dirty="0">
                <a:solidFill>
                  <a:srgbClr val="000000"/>
                </a:solidFill>
                <a:latin typeface="Arial"/>
                <a:cs typeface="Arial"/>
              </a:rPr>
              <a:t>систему,</a:t>
            </a:r>
            <a:r>
              <a:rPr sz="1400" spc="1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ничего не исправлять;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-r</a:t>
            </a:r>
            <a:r>
              <a:rPr sz="1400" b="1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спрашивать перед исправлением каждой ошибки (по умолчанию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для файловых систем ext);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45312" y="2638443"/>
            <a:ext cx="6876162" cy="77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-y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эквивалент -a, разрешать исправление ошибок;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-c</a:t>
            </a:r>
            <a:r>
              <a:rPr sz="1400" b="1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искать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заносить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чёрный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список все битые </a:t>
            </a:r>
            <a:r>
              <a:rPr sz="1400" spc="-6" dirty="0">
                <a:solidFill>
                  <a:srgbClr val="000000"/>
                </a:solidFill>
                <a:latin typeface="Arial"/>
                <a:cs typeface="Arial"/>
              </a:rPr>
              <a:t>блоки</a:t>
            </a:r>
            <a:r>
              <a:rPr sz="1400" spc="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 жёстком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диске. Доступно только для ext3 и ext4;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45312" y="3451540"/>
            <a:ext cx="6880082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-f</a:t>
            </a:r>
            <a:r>
              <a:rPr sz="1400" b="1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принудительно</a:t>
            </a:r>
            <a:r>
              <a:rPr sz="1400" spc="10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проверить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файловую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системы,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даже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чистую</a:t>
            </a:r>
            <a:r>
              <a:rPr sz="1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по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журналу;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04640" y="4048116"/>
            <a:ext cx="6885151" cy="77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-b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 задать адрес суперблока, если основной повреждён;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4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-p</a:t>
            </a:r>
            <a:r>
              <a:rPr sz="1400" b="1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современный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аналог</a:t>
            </a:r>
            <a:r>
              <a:rPr sz="1400" spc="5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опции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-a,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проверить</a:t>
            </a:r>
            <a:r>
              <a:rPr sz="1400" spc="5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систему</a:t>
            </a:r>
            <a:r>
              <a:rPr sz="1400" spc="5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</a:p>
          <a:p>
            <a:pPr marL="146601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автоматически исправить ошибки.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51493" y="5144903"/>
            <a:ext cx="748494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Запуск утилиты на примере восстановления системы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sudo fsck -y /dev/sda1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321780" y="258602"/>
            <a:ext cx="8515848" cy="6340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2922328" y="2368698"/>
            <a:ext cx="6940183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Команда</a:t>
            </a:r>
            <a:r>
              <a:rPr sz="1400" spc="5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6" dirty="0">
                <a:solidFill>
                  <a:srgbClr val="000000"/>
                </a:solidFill>
                <a:latin typeface="Arial"/>
                <a:cs typeface="Arial"/>
              </a:rPr>
              <a:t>попробует</a:t>
            </a:r>
            <a:r>
              <a:rPr sz="1400" spc="5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восстановить</a:t>
            </a:r>
            <a:r>
              <a:rPr sz="1400" spc="48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файловую</a:t>
            </a:r>
            <a:r>
              <a:rPr sz="1400" spc="48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систему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проверкой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rgbClr val="000000"/>
                </a:solidFill>
                <a:latin typeface="Arial"/>
                <a:cs typeface="Arial"/>
              </a:rPr>
              <a:t>всех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каталогов.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22328" y="3016439"/>
            <a:ext cx="244971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Нештатные утилиты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22327" y="3289022"/>
            <a:ext cx="694789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Установка</a:t>
            </a:r>
            <a:r>
              <a:rPr sz="1400" spc="1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утилиты,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которая</a:t>
            </a:r>
            <a:r>
              <a:rPr sz="1400" spc="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sz="1400" b="1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входит</a:t>
            </a:r>
            <a:r>
              <a:rPr sz="1400" b="1" spc="19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стандартный</a:t>
            </a:r>
            <a:r>
              <a:rPr sz="1400" spc="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набор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операционной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22328" y="3457607"/>
            <a:ext cx="428482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системы Linux. Это дополнительный </a:t>
            </a:r>
            <a:r>
              <a:rPr sz="1400" spc="-10" dirty="0">
                <a:solidFill>
                  <a:srgbClr val="000000"/>
                </a:solidFill>
                <a:latin typeface="Arial"/>
                <a:cs typeface="Arial"/>
              </a:rPr>
              <a:t>инструмент.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2327" y="3847979"/>
            <a:ext cx="41146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434343"/>
                </a:solidFill>
                <a:latin typeface="Arial"/>
                <a:cs typeface="Arial"/>
              </a:rPr>
              <a:t>Проверка диска утилитой smartmontools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22327" y="4085305"/>
            <a:ext cx="6947300" cy="105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Smartmontools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13" dirty="0">
                <a:solidFill>
                  <a:srgbClr val="000000"/>
                </a:solidFill>
                <a:latin typeface="Arial"/>
                <a:cs typeface="Arial"/>
              </a:rPr>
              <a:t>это</a:t>
            </a:r>
            <a:r>
              <a:rPr sz="1400" spc="5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набор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служебных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программ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для</a:t>
            </a:r>
            <a:r>
              <a:rPr sz="1400" spc="57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управления</a:t>
            </a:r>
            <a:r>
              <a:rPr sz="1400" spc="5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мониторинга</a:t>
            </a:r>
            <a:r>
              <a:rPr sz="1400" spc="5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компьютерных</a:t>
            </a:r>
            <a:r>
              <a:rPr sz="1400" spc="5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</a:t>
            </a:r>
            <a:r>
              <a:rPr sz="1400" spc="53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хранения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данных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sz="1400" spc="48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использованием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системы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технологии</a:t>
            </a:r>
            <a:r>
              <a:rPr sz="1400" spc="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самоконтроля,</a:t>
            </a:r>
            <a:r>
              <a:rPr sz="1400" spc="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анализа</a:t>
            </a:r>
            <a:r>
              <a:rPr sz="1400" spc="9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400" spc="4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отчётности.</a:t>
            </a:r>
            <a:r>
              <a:rPr sz="1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Система</a:t>
            </a:r>
            <a:r>
              <a:rPr sz="14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встроена</a:t>
            </a:r>
            <a:r>
              <a:rPr sz="1400" spc="4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</a:t>
            </a:r>
          </a:p>
          <a:p>
            <a:pPr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большинство современных жёстких дисков.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2327" y="5331103"/>
            <a:ext cx="11842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spc="-6" dirty="0">
                <a:solidFill>
                  <a:srgbClr val="434343"/>
                </a:solidFill>
                <a:latin typeface="Arial"/>
                <a:cs typeface="Arial"/>
              </a:rPr>
              <a:t>Установка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10463" y="5577209"/>
            <a:ext cx="42966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b="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cs typeface="Arial"/>
              </a:rPr>
              <a:t>Обязательно используйте sudo apt get update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22328" y="5823315"/>
            <a:ext cx="331422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400" spc="-11" dirty="0">
                <a:solidFill>
                  <a:srgbClr val="000000"/>
                </a:solidFill>
                <a:latin typeface="Arial"/>
                <a:cs typeface="Arial"/>
              </a:rPr>
              <a:t>Вставьте</a:t>
            </a:r>
            <a:r>
              <a:rPr sz="1400" spc="1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одну из команд в терминал: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F4B25A3C-A5E8-1223-11B5-F288A21D460E}"/>
              </a:ext>
            </a:extLst>
          </p:cNvPr>
          <p:cNvSpPr txBox="1"/>
          <p:nvPr/>
        </p:nvSpPr>
        <p:spPr>
          <a:xfrm>
            <a:off x="2910462" y="6172714"/>
            <a:ext cx="6947299" cy="12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9"/>
              </a:lnSpc>
            </a:pP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apt -y install smartmontools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ИЛИ </a:t>
            </a:r>
            <a:r>
              <a:rPr sz="1400" i="1" dirty="0">
                <a:solidFill>
                  <a:srgbClr val="000000"/>
                </a:solidFill>
                <a:latin typeface="Arial"/>
                <a:cs typeface="Arial"/>
              </a:rPr>
              <a:t>sudo apt install smartmontools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8822" y="0"/>
            <a:ext cx="4850284" cy="17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3738272" y="655842"/>
            <a:ext cx="257491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b="1" dirty="0">
                <a:solidFill>
                  <a:srgbClr val="000000"/>
                </a:solidFill>
                <a:latin typeface="Arial"/>
                <a:cs typeface="Arial"/>
              </a:rPr>
              <a:t>Запуск проверки диска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01487" y="1017574"/>
            <a:ext cx="215173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smartctl -H /dev/sda2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3631" y="1719654"/>
            <a:ext cx="92209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spc="-14" dirty="0">
                <a:solidFill>
                  <a:srgbClr val="000000"/>
                </a:solidFill>
                <a:latin typeface="Arial"/>
                <a:cs typeface="Arial"/>
              </a:rPr>
              <a:t>Готово!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01487" y="2640215"/>
            <a:ext cx="7704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spc="-28" dirty="0">
                <a:solidFill>
                  <a:srgbClr val="000000"/>
                </a:solidFill>
                <a:latin typeface="Arial"/>
                <a:cs typeface="Arial"/>
              </a:rPr>
              <a:t>FAQ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01487" y="3364592"/>
            <a:ext cx="196417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b="1" dirty="0">
                <a:solidFill>
                  <a:srgbClr val="000000"/>
                </a:solidFill>
                <a:latin typeface="Arial"/>
                <a:cs typeface="Arial"/>
              </a:rPr>
              <a:t>Что нужно знать: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2516" y="3678553"/>
            <a:ext cx="7638564" cy="117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1.</a:t>
            </a:r>
            <a:r>
              <a:rPr sz="1600" spc="2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Перед установкой любой утилиты выполните команды:</a:t>
            </a:r>
          </a:p>
          <a:p>
            <a:pPr marL="293202">
              <a:spcBef>
                <a:spcPts val="500"/>
              </a:spcBef>
            </a:pP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6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0000"/>
                </a:solidFill>
                <a:latin typeface="Arial"/>
                <a:cs typeface="Arial"/>
              </a:rPr>
              <a:t>sudo</a:t>
            </a:r>
            <a:r>
              <a:rPr sz="1600" i="1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0000"/>
                </a:solidFill>
                <a:latin typeface="Arial"/>
                <a:cs typeface="Arial"/>
              </a:rPr>
              <a:t>apt-get</a:t>
            </a:r>
            <a:r>
              <a:rPr sz="1600" i="1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0000"/>
                </a:solidFill>
                <a:latin typeface="Arial"/>
                <a:cs typeface="Arial"/>
              </a:rPr>
              <a:t>update</a:t>
            </a:r>
            <a:r>
              <a:rPr sz="1600" i="1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0000"/>
                </a:solidFill>
                <a:latin typeface="Arial"/>
                <a:cs typeface="Arial"/>
              </a:rPr>
              <a:t>—</a:t>
            </a:r>
            <a:r>
              <a:rPr sz="1600" i="1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загрузить</a:t>
            </a:r>
            <a:r>
              <a:rPr sz="1600" spc="146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и</a:t>
            </a:r>
            <a:r>
              <a:rPr sz="1600" spc="144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«обновить»</a:t>
            </a:r>
            <a:r>
              <a:rPr sz="1600" spc="144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списки</a:t>
            </a:r>
            <a:r>
              <a:rPr sz="1600" spc="144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пакетов</a:t>
            </a:r>
            <a:r>
              <a:rPr sz="1600" spc="101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из</a:t>
            </a:r>
          </a:p>
          <a:p>
            <a:pPr marL="439804">
              <a:spcBef>
                <a:spcPts val="500"/>
              </a:spcBef>
            </a:pP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репозиториев,</a:t>
            </a:r>
            <a:r>
              <a:rPr sz="1600" spc="146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чтобы</a:t>
            </a:r>
            <a:r>
              <a:rPr sz="1600" spc="146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получить</a:t>
            </a:r>
            <a:r>
              <a:rPr sz="1600" spc="147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информацию</a:t>
            </a:r>
            <a:r>
              <a:rPr sz="1600" spc="144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о</a:t>
            </a:r>
            <a:r>
              <a:rPr sz="1600" spc="144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новейших</a:t>
            </a:r>
            <a:r>
              <a:rPr sz="1600" spc="146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версиях</a:t>
            </a:r>
          </a:p>
          <a:p>
            <a:pPr marL="439804">
              <a:spcBef>
                <a:spcPts val="500"/>
              </a:spcBef>
            </a:pPr>
            <a:r>
              <a:rPr sz="1600" dirty="0">
                <a:solidFill>
                  <a:srgbClr val="202124"/>
                </a:solidFill>
                <a:latin typeface="Arial"/>
                <a:cs typeface="Arial"/>
              </a:rPr>
              <a:t>пакетов и их зависимостях.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72366" y="4855798"/>
            <a:ext cx="7017664" cy="55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●</a:t>
            </a:r>
            <a:r>
              <a:rPr sz="1600" spc="47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202124"/>
                </a:solidFill>
                <a:latin typeface="Arial"/>
                <a:cs typeface="Arial"/>
              </a:rPr>
              <a:t>sudo</a:t>
            </a:r>
            <a:r>
              <a:rPr sz="1600" i="1" spc="96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202124"/>
                </a:solidFill>
                <a:latin typeface="Arial"/>
                <a:cs typeface="Arial"/>
              </a:rPr>
              <a:t>apt-get</a:t>
            </a:r>
            <a:r>
              <a:rPr sz="1600" i="1" spc="96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202124"/>
                </a:solidFill>
                <a:latin typeface="Arial"/>
                <a:cs typeface="Arial"/>
              </a:rPr>
              <a:t>upgrade</a:t>
            </a:r>
            <a:r>
              <a:rPr sz="1600" i="1" spc="96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202124"/>
                </a:solidFill>
                <a:latin typeface="Arial"/>
                <a:cs typeface="Arial"/>
              </a:rPr>
              <a:t>—</a:t>
            </a:r>
            <a:r>
              <a:rPr sz="1600" i="1" spc="96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41414"/>
                </a:solidFill>
                <a:latin typeface="Arial"/>
                <a:cs typeface="Arial"/>
              </a:rPr>
              <a:t>обновить</a:t>
            </a:r>
            <a:r>
              <a:rPr sz="1600" spc="48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41414"/>
                </a:solidFill>
                <a:latin typeface="Arial"/>
                <a:cs typeface="Arial"/>
              </a:rPr>
              <a:t>все</a:t>
            </a:r>
            <a:r>
              <a:rPr sz="1600" spc="53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41414"/>
                </a:solidFill>
                <a:latin typeface="Arial"/>
                <a:cs typeface="Arial"/>
              </a:rPr>
              <a:t>устаревшие</a:t>
            </a:r>
            <a:r>
              <a:rPr sz="1600" spc="5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41414"/>
                </a:solidFill>
                <a:latin typeface="Arial"/>
                <a:cs typeface="Arial"/>
              </a:rPr>
              <a:t>пакеты</a:t>
            </a:r>
            <a:r>
              <a:rPr sz="1600" spc="51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41414"/>
                </a:solidFill>
                <a:latin typeface="Arial"/>
                <a:cs typeface="Arial"/>
              </a:rPr>
              <a:t>системы</a:t>
            </a:r>
          </a:p>
          <a:p>
            <a:pPr marL="146601">
              <a:spcBef>
                <a:spcPts val="500"/>
              </a:spcBef>
            </a:pPr>
            <a:r>
              <a:rPr sz="1600" dirty="0">
                <a:solidFill>
                  <a:srgbClr val="141414"/>
                </a:solidFill>
                <a:latin typeface="Arial"/>
                <a:cs typeface="Arial"/>
              </a:rPr>
              <a:t>до последних версий.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72248" y="5466815"/>
            <a:ext cx="536675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dirty="0">
                <a:solidFill>
                  <a:srgbClr val="141414"/>
                </a:solidFill>
                <a:latin typeface="Arial"/>
                <a:cs typeface="Arial"/>
              </a:rPr>
              <a:t>Команды нужно выполнить именно </a:t>
            </a:r>
            <a:r>
              <a:rPr sz="1600" b="1" dirty="0">
                <a:solidFill>
                  <a:srgbClr val="141414"/>
                </a:solidFill>
                <a:latin typeface="Arial"/>
                <a:cs typeface="Arial"/>
              </a:rPr>
              <a:t>в таком порядке</a:t>
            </a:r>
            <a:r>
              <a:rPr sz="1600" dirty="0">
                <a:solidFill>
                  <a:srgbClr val="141414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82516" y="5820463"/>
            <a:ext cx="7635949" cy="55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2.</a:t>
            </a:r>
            <a:r>
              <a:rPr sz="1600" spc="2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-8" dirty="0">
                <a:solidFill>
                  <a:srgbClr val="000000"/>
                </a:solidFill>
                <a:latin typeface="Arial"/>
                <a:cs typeface="Arial"/>
              </a:rPr>
              <a:t>Без</a:t>
            </a:r>
            <a:r>
              <a:rPr sz="1600" spc="3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последних</a:t>
            </a:r>
            <a:r>
              <a:rPr sz="16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обновлений</a:t>
            </a:r>
            <a:r>
              <a:rPr sz="1600" spc="3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новые</a:t>
            </a:r>
            <a:r>
              <a:rPr sz="1600" spc="33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утилиты</a:t>
            </a:r>
            <a:r>
              <a:rPr sz="16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могут</a:t>
            </a:r>
            <a:r>
              <a:rPr sz="1600" spc="2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устанавливаться</a:t>
            </a:r>
            <a:r>
              <a:rPr sz="1600" spc="29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</a:p>
          <a:p>
            <a:pPr marL="146601">
              <a:spcBef>
                <a:spcPts val="500"/>
              </a:spcBef>
            </a:pP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ошибками или не устанавливаться совсем.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90B9CEC3-8549-8A79-EFF6-2853FFAD5B44}"/>
              </a:ext>
            </a:extLst>
          </p:cNvPr>
          <p:cNvSpPr txBox="1"/>
          <p:nvPr/>
        </p:nvSpPr>
        <p:spPr>
          <a:xfrm>
            <a:off x="8607757" y="3635397"/>
            <a:ext cx="3423753" cy="142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3.</a:t>
            </a:r>
            <a:r>
              <a:rPr sz="1400" spc="29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Если</a:t>
            </a:r>
            <a:r>
              <a:rPr sz="1400" spc="29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утилита</a:t>
            </a:r>
            <a:r>
              <a:rPr sz="1400" spc="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сработала</a:t>
            </a:r>
            <a:r>
              <a:rPr sz="1400" spc="2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(не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запускается</a:t>
            </a:r>
            <a:r>
              <a:rPr sz="1400" spc="24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или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выдаёт</a:t>
            </a:r>
            <a:r>
              <a:rPr sz="1400" spc="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ошибку</a:t>
            </a:r>
            <a:r>
              <a:rPr sz="1400" spc="2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при</a:t>
            </a:r>
          </a:p>
          <a:p>
            <a:pPr marL="146601" algn="ctr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запуске),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0000"/>
                </a:solidFill>
                <a:latin typeface="Arial"/>
                <a:cs typeface="Arial"/>
              </a:rPr>
              <a:t>проверьте</a:t>
            </a:r>
            <a:r>
              <a:rPr sz="1400" spc="20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её</a:t>
            </a:r>
            <a:r>
              <a:rPr sz="1400" spc="19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синтаксис.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При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обновлённой</a:t>
            </a:r>
            <a:r>
              <a:rPr sz="14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системе</a:t>
            </a:r>
            <a:r>
              <a:rPr sz="1400" spc="14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и</a:t>
            </a:r>
            <a:r>
              <a:rPr sz="1400" spc="1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верном</a:t>
            </a:r>
          </a:p>
          <a:p>
            <a:pPr marL="146601" algn="ctr">
              <a:spcBef>
                <a:spcPts val="500"/>
              </a:spcBef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синтаксисе утилиты должны работать исправно.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71312-6A5A-1CC4-2572-C383E61C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Устройство файловых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96DA2D-C684-FBBB-F1C3-D69C4125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3415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9985823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000000"/>
                </a:solidFill>
                <a:latin typeface="KWGCTD+Montserrat-Black"/>
                <a:cs typeface="KWGCTD+Montserrat-Black"/>
              </a:rPr>
              <a:t>Введение в файловые</a:t>
            </a:r>
          </a:p>
          <a:p>
            <a:pPr>
              <a:lnSpc>
                <a:spcPts val="7400"/>
              </a:lnSpc>
            </a:pPr>
            <a:r>
              <a:rPr sz="6133" spc="-16" dirty="0">
                <a:solidFill>
                  <a:srgbClr val="000000"/>
                </a:solidFill>
                <a:latin typeface="KWGCTD+Montserrat-Black"/>
                <a:cs typeface="KWGCTD+Montserrat-Black"/>
              </a:rPr>
              <a:t>системы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000000"/>
                </a:solidFill>
                <a:latin typeface="KWGCTD+Montserrat-Black"/>
                <a:cs typeface="KWGCTD+Montserrat-Black"/>
              </a:rPr>
              <a:t>Анастасия </a:t>
            </a:r>
            <a:r>
              <a:rPr sz="3600" spc="-13" dirty="0">
                <a:solidFill>
                  <a:srgbClr val="000000"/>
                </a:solidFill>
                <a:latin typeface="KWGCTD+Montserrat-Black"/>
                <a:cs typeface="KWGCTD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KWGCTD+Montserrat-Black"/>
                <a:cs typeface="KWGCTD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2" y="2640469"/>
            <a:ext cx="8949081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KWGCTD+Montserrat-Black"/>
                <a:cs typeface="KWGCTD+Montserrat-Black"/>
              </a:rPr>
              <a:t>Цель: </a:t>
            </a:r>
            <a:r>
              <a:rPr sz="1867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познакомиться с</a:t>
            </a:r>
            <a:r>
              <a:rPr sz="1867" spc="489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устройством файловой системы и ее связью с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дисковым пространством в Linux на примере ext3 и </a:t>
            </a:r>
            <a:r>
              <a:rPr sz="1867" spc="-29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ext4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9991B-3E49-9B82-3277-08BD33FB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5A758-B053-612A-F911-4B888197C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FB612F-6DAD-75CF-D897-AE4DA847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1306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928666" y="0"/>
            <a:ext cx="526333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1" y="1355958"/>
            <a:ext cx="4232047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KWGCTD+Montserrat-Black"/>
                <a:cs typeface="KWGCTD+Montserrat-Black"/>
              </a:rPr>
              <a:t>Ext3 в 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0258" y="2307774"/>
            <a:ext cx="142792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TBMATI+ArialMT"/>
                <a:cs typeface="TBMATI+ArialMT"/>
              </a:rPr>
              <a:t>Boot record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71419" y="2816988"/>
            <a:ext cx="182819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-- Block group 0 --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4967" y="3058288"/>
            <a:ext cx="118586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superblock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20886" y="3058288"/>
            <a:ext cx="122445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Суперблок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74968" y="3299587"/>
            <a:ext cx="1772513" cy="974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group descriptors</a:t>
            </a:r>
          </a:p>
          <a:p>
            <a:pPr>
              <a:lnSpc>
                <a:spcPts val="1787"/>
              </a:lnSpc>
              <a:spcBef>
                <a:spcPts val="179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block bitmap</a:t>
            </a:r>
          </a:p>
          <a:p>
            <a:pPr>
              <a:lnSpc>
                <a:spcPts val="1787"/>
              </a:lnSpc>
              <a:spcBef>
                <a:spcPts val="112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inode bitmap</a:t>
            </a:r>
          </a:p>
          <a:p>
            <a:pPr>
              <a:lnSpc>
                <a:spcPts val="1787"/>
              </a:lnSpc>
              <a:spcBef>
                <a:spcPts val="112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inode table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53220" y="3299588"/>
            <a:ext cx="3514547" cy="1218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56">
              <a:lnSpc>
                <a:spcPts val="1787"/>
              </a:lnSpc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Дескриптор группы</a:t>
            </a:r>
          </a:p>
          <a:p>
            <a:pPr marL="56488">
              <a:lnSpc>
                <a:spcPts val="1787"/>
              </a:lnSpc>
              <a:spcBef>
                <a:spcPts val="179"/>
              </a:spcBef>
            </a:pPr>
            <a:r>
              <a:rPr sz="1600" spc="-13" dirty="0">
                <a:solidFill>
                  <a:srgbClr val="000000"/>
                </a:solidFill>
                <a:latin typeface="TBMATI+ArialMT"/>
                <a:cs typeface="TBMATI+ArialMT"/>
              </a:rPr>
              <a:t>Карта</a:t>
            </a: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 свободных блоков</a:t>
            </a:r>
          </a:p>
          <a:p>
            <a:pPr marL="22961">
              <a:lnSpc>
                <a:spcPts val="1787"/>
              </a:lnSpc>
              <a:spcBef>
                <a:spcPts val="112"/>
              </a:spcBef>
            </a:pPr>
            <a:r>
              <a:rPr sz="1600" spc="-13" dirty="0">
                <a:solidFill>
                  <a:srgbClr val="000000"/>
                </a:solidFill>
                <a:latin typeface="TBMATI+ArialMT"/>
                <a:cs typeface="TBMATI+ArialMT"/>
              </a:rPr>
              <a:t>Карта</a:t>
            </a: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 свободных inode</a:t>
            </a:r>
          </a:p>
          <a:p>
            <a:pPr marL="22554">
              <a:lnSpc>
                <a:spcPts val="1787"/>
              </a:lnSpc>
              <a:spcBef>
                <a:spcPts val="112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Массив inode (сведения о файлах)</a:t>
            </a:r>
          </a:p>
          <a:p>
            <a:pPr>
              <a:lnSpc>
                <a:spcPts val="1787"/>
              </a:lnSpc>
              <a:spcBef>
                <a:spcPts val="112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Блоки данных (файлы, каталоги)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74967" y="4264788"/>
            <a:ext cx="123057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data blocks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75001" y="4768436"/>
            <a:ext cx="5724644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6355">
              <a:lnSpc>
                <a:spcPts val="1787"/>
              </a:lnSpc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-- Block group 1 --</a:t>
            </a:r>
          </a:p>
          <a:p>
            <a:pPr marL="2425538">
              <a:lnSpc>
                <a:spcPts val="1787"/>
              </a:lnSpc>
              <a:spcBef>
                <a:spcPts val="179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Копия суперблока</a:t>
            </a:r>
          </a:p>
          <a:p>
            <a:pPr>
              <a:lnSpc>
                <a:spcPts val="1787"/>
              </a:lnSpc>
              <a:spcBef>
                <a:spcPts val="112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group descriptors backup</a:t>
            </a:r>
            <a:r>
              <a:rPr sz="1600" spc="885" dirty="0">
                <a:solidFill>
                  <a:srgbClr val="000000"/>
                </a:solidFill>
                <a:latin typeface="TBMATI+ArialMT"/>
                <a:cs typeface="TBMATI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Копия дескриптора группы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75001" y="5009737"/>
            <a:ext cx="189710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superblock backup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928700" y="5172038"/>
            <a:ext cx="17493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b="1" dirty="0">
                <a:solidFill>
                  <a:srgbClr val="FF0000"/>
                </a:solidFill>
                <a:latin typeface="TBMATI+ArialMT"/>
                <a:cs typeface="TBMATI+ArialMT"/>
              </a:rPr>
              <a:t>--Block group N-</a:t>
            </a:r>
            <a:r>
              <a:rPr sz="1600" dirty="0">
                <a:solidFill>
                  <a:srgbClr val="FFFFFF"/>
                </a:solidFill>
                <a:latin typeface="TBMATI+ArialMT"/>
                <a:cs typeface="TBMATI+ArialMT"/>
              </a:rPr>
              <a:t>-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75000" y="5492337"/>
            <a:ext cx="1366144" cy="974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block bitmap</a:t>
            </a:r>
          </a:p>
          <a:p>
            <a:pPr>
              <a:lnSpc>
                <a:spcPts val="1787"/>
              </a:lnSpc>
              <a:spcBef>
                <a:spcPts val="179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inode bitmap</a:t>
            </a:r>
          </a:p>
          <a:p>
            <a:pPr>
              <a:lnSpc>
                <a:spcPts val="1787"/>
              </a:lnSpc>
              <a:spcBef>
                <a:spcPts val="112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inode table</a:t>
            </a:r>
          </a:p>
          <a:p>
            <a:pPr>
              <a:lnSpc>
                <a:spcPts val="1787"/>
              </a:lnSpc>
              <a:spcBef>
                <a:spcPts val="112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data blocks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09540" y="5492337"/>
            <a:ext cx="3514547" cy="974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">
              <a:lnSpc>
                <a:spcPts val="1787"/>
              </a:lnSpc>
            </a:pPr>
            <a:r>
              <a:rPr sz="1600" spc="-13" dirty="0">
                <a:solidFill>
                  <a:srgbClr val="000000"/>
                </a:solidFill>
                <a:latin typeface="TBMATI+ArialMT"/>
                <a:cs typeface="TBMATI+ArialMT"/>
              </a:rPr>
              <a:t>Карта</a:t>
            </a: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 свободных блоков</a:t>
            </a:r>
          </a:p>
          <a:p>
            <a:pPr marL="22961">
              <a:lnSpc>
                <a:spcPts val="1787"/>
              </a:lnSpc>
              <a:spcBef>
                <a:spcPts val="179"/>
              </a:spcBef>
            </a:pPr>
            <a:r>
              <a:rPr sz="1600" spc="-13" dirty="0">
                <a:solidFill>
                  <a:srgbClr val="000000"/>
                </a:solidFill>
                <a:latin typeface="TBMATI+ArialMT"/>
                <a:cs typeface="TBMATI+ArialMT"/>
              </a:rPr>
              <a:t>Карта</a:t>
            </a: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 свободных inode</a:t>
            </a:r>
          </a:p>
          <a:p>
            <a:pPr marL="22554">
              <a:lnSpc>
                <a:spcPts val="1787"/>
              </a:lnSpc>
              <a:spcBef>
                <a:spcPts val="112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Массив inode (сведения о файлах)</a:t>
            </a:r>
          </a:p>
          <a:p>
            <a:pPr>
              <a:lnSpc>
                <a:spcPts val="1787"/>
              </a:lnSpc>
              <a:spcBef>
                <a:spcPts val="112"/>
              </a:spcBef>
            </a:pPr>
            <a:r>
              <a:rPr sz="1600" dirty="0">
                <a:solidFill>
                  <a:srgbClr val="000000"/>
                </a:solidFill>
                <a:latin typeface="TBMATI+ArialMT"/>
                <a:cs typeface="TBMATI+ArialMT"/>
              </a:rPr>
              <a:t>Блоки данных (файлы, каталоги)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6287617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5" dirty="0">
                <a:solidFill>
                  <a:srgbClr val="000000"/>
                </a:solidFill>
                <a:latin typeface="KWGCTD+Montserrat-Black"/>
                <a:cs typeface="KWGCTD+Montserrat-Black"/>
              </a:rPr>
              <a:t>Журналирование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1358" y="2453941"/>
            <a:ext cx="34638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TBMATI+ArialMT"/>
                <a:cs typeface="TBMATI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000000"/>
                </a:solidFill>
                <a:latin typeface="TBMATI+ArialMT"/>
                <a:cs typeface="TBMATI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19268" y="2439069"/>
            <a:ext cx="5033433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Журналируемые файловые систем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Нежурналируемые файловые системы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9667" y="3429670"/>
            <a:ext cx="2501087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u="sng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Журналы</a:t>
            </a:r>
            <a:r>
              <a:rPr sz="1867" u="sng" spc="29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 </a:t>
            </a:r>
            <a:r>
              <a:rPr sz="1867" u="sng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в</a:t>
            </a:r>
            <a:r>
              <a:rPr sz="1867" u="sng" spc="511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 </a:t>
            </a:r>
            <a:r>
              <a:rPr sz="1867" u="sng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ext3(4)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1358" y="4104940"/>
            <a:ext cx="3463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TBMATI+ArialMT"/>
                <a:cs typeface="TBMATI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000000"/>
                </a:solidFill>
                <a:latin typeface="TBMATI+ArialMT"/>
                <a:cs typeface="TBMATI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000000"/>
                </a:solidFill>
                <a:latin typeface="TBMATI+ArialMT"/>
                <a:cs typeface="TBMATI+ArialMT"/>
              </a:rPr>
              <a:t>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19268" y="4090070"/>
            <a:ext cx="4427489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Обратная</a:t>
            </a:r>
            <a:r>
              <a:rPr sz="1867" spc="489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запись (writeback)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Упорядочивания (ordered)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000000"/>
                </a:solidFill>
                <a:latin typeface="CQDPCF+Montserrat-Regular"/>
                <a:cs typeface="CQDPCF+Montserrat-Regular"/>
              </a:rPr>
              <a:t>Полное журналирование (journal)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AD53FA9-B326-70EF-D299-1C0F5FC1B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445" y="0"/>
            <a:ext cx="11338560" cy="6858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Ext - </a:t>
            </a:r>
            <a:r>
              <a:rPr lang="ru-RU" dirty="0"/>
              <a:t>стандартная ФС в Линукс.</a:t>
            </a:r>
          </a:p>
          <a:p>
            <a:r>
              <a:rPr lang="en-US" dirty="0" err="1"/>
              <a:t>Procfs</a:t>
            </a:r>
            <a:r>
              <a:rPr lang="en-US" dirty="0"/>
              <a:t> - </a:t>
            </a:r>
            <a:r>
              <a:rPr lang="ru-RU" dirty="0"/>
              <a:t>о процессах</a:t>
            </a:r>
          </a:p>
          <a:p>
            <a:r>
              <a:rPr lang="en-US" dirty="0" err="1"/>
              <a:t>Cicfs</a:t>
            </a:r>
            <a:r>
              <a:rPr lang="en-US" dirty="0"/>
              <a:t> - </a:t>
            </a:r>
            <a:r>
              <a:rPr lang="ru-RU" dirty="0"/>
              <a:t>о ядре</a:t>
            </a:r>
          </a:p>
          <a:p>
            <a:r>
              <a:rPr lang="ru-RU" dirty="0"/>
              <a:t> </a:t>
            </a:r>
            <a:r>
              <a:rPr lang="en-US" dirty="0" err="1"/>
              <a:t>Tmpfs</a:t>
            </a:r>
            <a:r>
              <a:rPr lang="en-US" dirty="0"/>
              <a:t> - </a:t>
            </a:r>
            <a:r>
              <a:rPr lang="ru-RU" dirty="0"/>
              <a:t>временные файлы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Ext3 </a:t>
            </a:r>
            <a:r>
              <a:rPr lang="ru-RU" dirty="0"/>
              <a:t>в </a:t>
            </a:r>
            <a:r>
              <a:rPr lang="en-US" dirty="0"/>
              <a:t>Linux</a:t>
            </a:r>
          </a:p>
          <a:p>
            <a:r>
              <a:rPr lang="en-US" dirty="0"/>
              <a:t>Boot record</a:t>
            </a:r>
          </a:p>
          <a:p>
            <a:r>
              <a:rPr lang="en-US" dirty="0"/>
              <a:t>-- Block group 0 --</a:t>
            </a:r>
          </a:p>
          <a:p>
            <a:r>
              <a:rPr lang="en-US" dirty="0"/>
              <a:t>superblock </a:t>
            </a:r>
            <a:r>
              <a:rPr lang="ru-RU" dirty="0" err="1"/>
              <a:t>Суперблок</a:t>
            </a:r>
            <a:r>
              <a:rPr lang="ru-RU" dirty="0"/>
              <a:t>. Хранит метаданные о ФС, кол-во блоков, файлов, тип, состояние, </a:t>
            </a:r>
            <a:r>
              <a:rPr lang="ru-RU" dirty="0" err="1"/>
              <a:t>вркмя</a:t>
            </a:r>
            <a:r>
              <a:rPr lang="ru-RU" dirty="0"/>
              <a:t> последнего монтирования.</a:t>
            </a:r>
          </a:p>
          <a:p>
            <a:r>
              <a:rPr lang="en-US" dirty="0"/>
              <a:t>group descriptors </a:t>
            </a:r>
            <a:r>
              <a:rPr lang="ru-RU" dirty="0"/>
              <a:t>Дескриптор группы. Является своего рода оглавлением, к-е содержит инфу о расположении карты свободных блоков, карта свободных </a:t>
            </a:r>
            <a:r>
              <a:rPr lang="ru-RU" dirty="0" err="1"/>
              <a:t>инод</a:t>
            </a:r>
            <a:r>
              <a:rPr lang="ru-RU" dirty="0"/>
              <a:t> (аналог </a:t>
            </a:r>
            <a:r>
              <a:rPr lang="ru-RU" dirty="0" err="1"/>
              <a:t>суперблока</a:t>
            </a:r>
            <a:r>
              <a:rPr lang="ru-RU" dirty="0"/>
              <a:t> о файле)</a:t>
            </a:r>
          </a:p>
          <a:p>
            <a:r>
              <a:rPr lang="en-US" dirty="0"/>
              <a:t>block bitmap </a:t>
            </a:r>
            <a:r>
              <a:rPr lang="ru-RU" dirty="0"/>
              <a:t>Карта свободных блоков</a:t>
            </a:r>
          </a:p>
          <a:p>
            <a:r>
              <a:rPr lang="en-US" dirty="0" err="1"/>
              <a:t>inode</a:t>
            </a:r>
            <a:r>
              <a:rPr lang="en-US" dirty="0"/>
              <a:t> bitmap </a:t>
            </a:r>
            <a:r>
              <a:rPr lang="ru-RU" dirty="0"/>
              <a:t>Карта свободных </a:t>
            </a:r>
            <a:r>
              <a:rPr lang="en-US" dirty="0" err="1"/>
              <a:t>inode</a:t>
            </a:r>
            <a:endParaRPr lang="en-US" dirty="0"/>
          </a:p>
          <a:p>
            <a:r>
              <a:rPr lang="en-US" dirty="0" err="1"/>
              <a:t>inode</a:t>
            </a:r>
            <a:r>
              <a:rPr lang="en-US" dirty="0"/>
              <a:t> table </a:t>
            </a:r>
            <a:r>
              <a:rPr lang="ru-RU" dirty="0"/>
              <a:t>Массив </a:t>
            </a:r>
            <a:r>
              <a:rPr lang="en-US" dirty="0" err="1"/>
              <a:t>inode</a:t>
            </a:r>
            <a:r>
              <a:rPr lang="en-US" dirty="0"/>
              <a:t> (</a:t>
            </a:r>
            <a:r>
              <a:rPr lang="ru-RU" dirty="0"/>
              <a:t>сведения о файлах)</a:t>
            </a:r>
          </a:p>
          <a:p>
            <a:r>
              <a:rPr lang="en-US" dirty="0"/>
              <a:t>data blocks </a:t>
            </a:r>
            <a:r>
              <a:rPr lang="ru-RU" dirty="0"/>
              <a:t>Блоки данных (файлы, каталоги)</a:t>
            </a:r>
          </a:p>
          <a:p>
            <a:r>
              <a:rPr lang="ru-RU" dirty="0"/>
              <a:t>-- </a:t>
            </a:r>
            <a:r>
              <a:rPr lang="en-US" dirty="0"/>
              <a:t>Block group 1 --</a:t>
            </a:r>
          </a:p>
          <a:p>
            <a:r>
              <a:rPr lang="en-US" dirty="0"/>
              <a:t>superblock backup </a:t>
            </a:r>
            <a:r>
              <a:rPr lang="ru-RU" dirty="0"/>
              <a:t>Копия </a:t>
            </a:r>
            <a:r>
              <a:rPr lang="ru-RU" dirty="0" err="1"/>
              <a:t>суперблока</a:t>
            </a:r>
            <a:endParaRPr lang="ru-RU" dirty="0"/>
          </a:p>
          <a:p>
            <a:r>
              <a:rPr lang="en-US" dirty="0"/>
              <a:t>group descriptors backup </a:t>
            </a:r>
            <a:r>
              <a:rPr lang="ru-RU" dirty="0"/>
              <a:t>Копия дескриптора группы</a:t>
            </a:r>
          </a:p>
          <a:p>
            <a:r>
              <a:rPr lang="en-US" dirty="0"/>
              <a:t>block bitmap </a:t>
            </a:r>
            <a:r>
              <a:rPr lang="ru-RU" dirty="0"/>
              <a:t>Карта свободных блоков</a:t>
            </a:r>
          </a:p>
          <a:p>
            <a:r>
              <a:rPr lang="en-US" dirty="0" err="1"/>
              <a:t>inode</a:t>
            </a:r>
            <a:r>
              <a:rPr lang="en-US" dirty="0"/>
              <a:t> bitmap </a:t>
            </a:r>
            <a:r>
              <a:rPr lang="ru-RU" dirty="0"/>
              <a:t>Карта свободных </a:t>
            </a:r>
            <a:r>
              <a:rPr lang="en-US" dirty="0" err="1"/>
              <a:t>inode</a:t>
            </a:r>
            <a:endParaRPr lang="en-US" dirty="0"/>
          </a:p>
          <a:p>
            <a:r>
              <a:rPr lang="en-US" dirty="0" err="1"/>
              <a:t>inode</a:t>
            </a:r>
            <a:r>
              <a:rPr lang="en-US" dirty="0"/>
              <a:t> table </a:t>
            </a:r>
            <a:r>
              <a:rPr lang="ru-RU" dirty="0"/>
              <a:t>Массив </a:t>
            </a:r>
            <a:r>
              <a:rPr lang="en-US" dirty="0" err="1"/>
              <a:t>inode</a:t>
            </a:r>
            <a:r>
              <a:rPr lang="en-US" dirty="0"/>
              <a:t> (</a:t>
            </a:r>
            <a:r>
              <a:rPr lang="ru-RU" dirty="0"/>
              <a:t>сведения о файлах)</a:t>
            </a:r>
          </a:p>
          <a:p>
            <a:r>
              <a:rPr lang="en-US" dirty="0"/>
              <a:t>data blocks </a:t>
            </a:r>
            <a:r>
              <a:rPr lang="ru-RU" dirty="0"/>
              <a:t>Блоки данных (файлы, каталоги)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17237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B96A8B3-82F8-566C-6069-F2710F1DA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81" y="0"/>
            <a:ext cx="11608904" cy="6858000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Диск на разделы, а разделы - на группы блоков равного раздела. Кол-во групп зависит от емкости </a:t>
            </a:r>
            <a:r>
              <a:rPr lang="ru-RU" dirty="0" err="1"/>
              <a:t>Физ</a:t>
            </a:r>
            <a:r>
              <a:rPr lang="ru-RU" dirty="0"/>
              <a:t> накопителя.</a:t>
            </a:r>
          </a:p>
          <a:p>
            <a:r>
              <a:rPr lang="ru-RU" dirty="0" err="1"/>
              <a:t>Бекапы</a:t>
            </a:r>
            <a:r>
              <a:rPr lang="ru-RU" dirty="0"/>
              <a:t>. 0.1.3.5.7.</a:t>
            </a:r>
          </a:p>
          <a:p>
            <a:endParaRPr lang="ru-RU" dirty="0"/>
          </a:p>
          <a:p>
            <a:r>
              <a:rPr lang="ru-RU" dirty="0"/>
              <a:t>Как обеспечивается надежность работы?</a:t>
            </a:r>
          </a:p>
          <a:p>
            <a:endParaRPr lang="ru-RU" dirty="0"/>
          </a:p>
          <a:p>
            <a:r>
              <a:rPr lang="ru-RU" dirty="0"/>
              <a:t>Журналирование.</a:t>
            </a:r>
          </a:p>
          <a:p>
            <a:r>
              <a:rPr lang="ru-RU" dirty="0"/>
              <a:t>● </a:t>
            </a:r>
            <a:r>
              <a:rPr lang="ru-RU" dirty="0" err="1"/>
              <a:t>Журналируемые</a:t>
            </a:r>
            <a:r>
              <a:rPr lang="ru-RU" dirty="0"/>
              <a:t> файловые систем. Ведут учеты. Можно использовать инфу журнала для восстановления ФС.</a:t>
            </a:r>
          </a:p>
          <a:p>
            <a:r>
              <a:rPr lang="ru-RU" dirty="0"/>
              <a:t>● </a:t>
            </a:r>
            <a:r>
              <a:rPr lang="ru-RU" dirty="0" err="1"/>
              <a:t>Нежурналируемые</a:t>
            </a:r>
            <a:r>
              <a:rPr lang="ru-RU" dirty="0"/>
              <a:t> файловые системы</a:t>
            </a:r>
          </a:p>
          <a:p>
            <a:endParaRPr lang="ru-RU" dirty="0"/>
          </a:p>
          <a:p>
            <a:r>
              <a:rPr lang="ru-RU" dirty="0"/>
              <a:t>Журналы в </a:t>
            </a:r>
            <a:r>
              <a:rPr lang="en-US" dirty="0"/>
              <a:t>ext3(4).</a:t>
            </a:r>
          </a:p>
          <a:p>
            <a:r>
              <a:rPr lang="en-US" dirty="0"/>
              <a:t>● </a:t>
            </a:r>
            <a:r>
              <a:rPr lang="ru-RU" dirty="0"/>
              <a:t>Об ратная запись (</a:t>
            </a:r>
            <a:r>
              <a:rPr lang="en-US" dirty="0"/>
              <a:t>writeback). </a:t>
            </a:r>
            <a:r>
              <a:rPr lang="ru-RU" dirty="0"/>
              <a:t>В журнал вносится только общая информация</a:t>
            </a:r>
          </a:p>
          <a:p>
            <a:r>
              <a:rPr lang="ru-RU" dirty="0"/>
              <a:t>● </a:t>
            </a:r>
            <a:r>
              <a:rPr lang="ru-RU" dirty="0" err="1"/>
              <a:t>Упо</a:t>
            </a:r>
            <a:r>
              <a:rPr lang="ru-RU" dirty="0"/>
              <a:t> </a:t>
            </a:r>
            <a:r>
              <a:rPr lang="ru-RU" dirty="0" err="1"/>
              <a:t>рядо</a:t>
            </a:r>
            <a:r>
              <a:rPr lang="ru-RU" dirty="0"/>
              <a:t> чива </a:t>
            </a:r>
            <a:r>
              <a:rPr lang="ru-RU" dirty="0" err="1"/>
              <a:t>ния</a:t>
            </a:r>
            <a:r>
              <a:rPr lang="ru-RU" dirty="0"/>
              <a:t> (</a:t>
            </a:r>
            <a:r>
              <a:rPr lang="en-US" dirty="0"/>
              <a:t>ordered). </a:t>
            </a:r>
            <a:r>
              <a:rPr lang="ru-RU" dirty="0"/>
              <a:t>В журнал вносятся только </a:t>
            </a:r>
            <a:r>
              <a:rPr lang="ru-RU" dirty="0" err="1"/>
              <a:t>метадананные</a:t>
            </a:r>
            <a:r>
              <a:rPr lang="ru-RU" dirty="0"/>
              <a:t>, но перед записью на диск.</a:t>
            </a:r>
          </a:p>
          <a:p>
            <a:r>
              <a:rPr lang="ru-RU" dirty="0"/>
              <a:t>● Пол </a:t>
            </a:r>
            <a:r>
              <a:rPr lang="ru-RU" dirty="0" err="1"/>
              <a:t>ное</a:t>
            </a:r>
            <a:r>
              <a:rPr lang="ru-RU" dirty="0"/>
              <a:t> </a:t>
            </a:r>
            <a:r>
              <a:rPr lang="ru-RU" dirty="0" err="1"/>
              <a:t>жур</a:t>
            </a:r>
            <a:r>
              <a:rPr lang="ru-RU" dirty="0"/>
              <a:t> </a:t>
            </a:r>
            <a:r>
              <a:rPr lang="ru-RU" dirty="0" err="1"/>
              <a:t>налиро</a:t>
            </a:r>
            <a:r>
              <a:rPr lang="ru-RU" dirty="0"/>
              <a:t> </a:t>
            </a:r>
            <a:r>
              <a:rPr lang="ru-RU" dirty="0" err="1"/>
              <a:t>вание</a:t>
            </a:r>
            <a:r>
              <a:rPr lang="ru-RU" dirty="0"/>
              <a:t> (</a:t>
            </a:r>
            <a:r>
              <a:rPr lang="en-US" dirty="0"/>
              <a:t>journal). </a:t>
            </a:r>
            <a:r>
              <a:rPr lang="ru-RU" dirty="0"/>
              <a:t>Вносятся и общая инфа и метаданные и данные о файле.</a:t>
            </a:r>
          </a:p>
          <a:p>
            <a:endParaRPr lang="ru-RU" dirty="0"/>
          </a:p>
          <a:p>
            <a:r>
              <a:rPr lang="ru-RU" dirty="0"/>
              <a:t>Утилиты о сборе инфы об ОС.</a:t>
            </a:r>
          </a:p>
          <a:p>
            <a:endParaRPr lang="ru-RU" dirty="0"/>
          </a:p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sleuthkit</a:t>
            </a:r>
            <a:endParaRPr lang="en-US" dirty="0"/>
          </a:p>
          <a:p>
            <a:r>
              <a:rPr lang="ru-RU" dirty="0"/>
              <a:t>Инфа о группе блоков: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fsstat</a:t>
            </a:r>
            <a:r>
              <a:rPr lang="en-US" dirty="0"/>
              <a:t> /dev/sda1 |more</a:t>
            </a:r>
          </a:p>
          <a:p>
            <a:r>
              <a:rPr lang="en-US" dirty="0" err="1"/>
              <a:t>Df</a:t>
            </a:r>
            <a:r>
              <a:rPr lang="en-US" dirty="0"/>
              <a:t> -h (</a:t>
            </a:r>
            <a:r>
              <a:rPr lang="ru-RU" dirty="0"/>
              <a:t>вывод ФС)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fsstat</a:t>
            </a:r>
            <a:r>
              <a:rPr lang="en-US" dirty="0"/>
              <a:t> /dev/mapper/</a:t>
            </a:r>
            <a:r>
              <a:rPr lang="en-US" dirty="0" err="1"/>
              <a:t>skillbox</a:t>
            </a:r>
            <a:r>
              <a:rPr lang="en-US" dirty="0"/>
              <a:t>--vg--root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67616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3055653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Inodes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Анастасия </a:t>
            </a:r>
            <a:r>
              <a:rPr sz="3600" spc="-13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470"/>
            <a:ext cx="9350672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Цель: </a:t>
            </a: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познакомиться с понятием индексного дескриптора и определить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spc="-21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его</a:t>
            </a:r>
            <a:r>
              <a:rPr sz="1867" spc="21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назначение, рассмотреть различия индексного дескриптора в ext3 и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spc="-28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ext4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209113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Inode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8" y="3051385"/>
            <a:ext cx="346388" cy="1256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WBAGPD+ArialMT"/>
                <a:cs typeface="WBAG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647"/>
              </a:spcBef>
            </a:pPr>
            <a:r>
              <a:rPr sz="1867" dirty="0">
                <a:solidFill>
                  <a:srgbClr val="000000"/>
                </a:solidFill>
                <a:latin typeface="WBAGPD+ArialMT"/>
                <a:cs typeface="WBAGPD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5007" y="3036515"/>
            <a:ext cx="9233775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u="sng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Индексный</a:t>
            </a:r>
            <a:r>
              <a:rPr sz="1867" u="sng" spc="25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867" u="sng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дескриптор</a:t>
            </a: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— </a:t>
            </a:r>
            <a:r>
              <a:rPr sz="1867" spc="-4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это</a:t>
            </a:r>
            <a:r>
              <a:rPr sz="1867" spc="4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структура данных в традиционных для ОС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Linux файловых системах (ФС), таких как UFS, ext4, ext3, </a:t>
            </a:r>
            <a:r>
              <a:rPr sz="1867" spc="-1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etc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5007" y="4027115"/>
            <a:ext cx="9618301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В </a:t>
            </a:r>
            <a:r>
              <a:rPr sz="1867" spc="-2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этой</a:t>
            </a:r>
            <a:r>
              <a:rPr sz="1867" spc="2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структуре хранится</a:t>
            </a:r>
            <a:r>
              <a:rPr sz="1867" spc="-15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867" u="sng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метаинформация</a:t>
            </a: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о стандартных файлах,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каталогах или других объектах файловой системы, кроме непосредственно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данных и имени.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710837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Inode </a:t>
            </a:r>
            <a:r>
              <a:rPr sz="4800" spc="-24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ext3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99434" y="2341207"/>
            <a:ext cx="954633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i_block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42004" y="2341207"/>
            <a:ext cx="3947565" cy="78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Ссылки на первые 12 блоков файла</a:t>
            </a:r>
          </a:p>
          <a:p>
            <a:pPr marL="52627"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1x INDIRECT BLOCK</a:t>
            </a:r>
          </a:p>
          <a:p>
            <a:pPr marL="71524">
              <a:lnSpc>
                <a:spcPts val="1949"/>
              </a:lnSpc>
              <a:spcBef>
                <a:spcPts val="249"/>
              </a:spcBef>
            </a:pPr>
            <a:r>
              <a:rPr sz="1600" spc="-13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2x</a:t>
            </a:r>
            <a:r>
              <a:rPr sz="1600" spc="13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INDIRECT BLOCK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7706" y="2373719"/>
            <a:ext cx="991205" cy="1333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46"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i_mode</a:t>
            </a:r>
          </a:p>
          <a:p>
            <a:pPr>
              <a:lnSpc>
                <a:spcPts val="1949"/>
              </a:lnSpc>
              <a:spcBef>
                <a:spcPts val="327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i_uid</a:t>
            </a:r>
          </a:p>
          <a:p>
            <a:pPr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i_size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i_atime</a:t>
            </a:r>
          </a:p>
          <a:p>
            <a:pPr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i_ctime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55830" y="2373719"/>
            <a:ext cx="3990239" cy="1333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54"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Формат представления</a:t>
            </a:r>
          </a:p>
          <a:p>
            <a:pPr>
              <a:lnSpc>
                <a:spcPts val="1949"/>
              </a:lnSpc>
              <a:spcBef>
                <a:spcPts val="327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UID пользователя</a:t>
            </a:r>
          </a:p>
          <a:p>
            <a:pPr marL="18490"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Размер файла в байтах</a:t>
            </a:r>
          </a:p>
          <a:p>
            <a:pPr marL="12394"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Время последнего доступа к файлу</a:t>
            </a:r>
          </a:p>
          <a:p>
            <a:pPr marL="5892"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Время создания файла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99434" y="2620607"/>
            <a:ext cx="1140561" cy="78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i_iblock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i_2iblock</a:t>
            </a:r>
          </a:p>
          <a:p>
            <a:pPr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i_3iblock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13327" y="3179407"/>
            <a:ext cx="2261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spc="-19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3x</a:t>
            </a:r>
            <a:r>
              <a:rPr sz="1600" spc="19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INDIRECT BLOCK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99434" y="3458807"/>
            <a:ext cx="55853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i_generation</a:t>
            </a:r>
            <a:r>
              <a:rPr sz="1600" spc="6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 </a:t>
            </a: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Поколение файла (используется NFS)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99434" y="3738207"/>
            <a:ext cx="1105204" cy="1051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i_ﬁle_acl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i_dir_acl</a:t>
            </a:r>
          </a:p>
          <a:p>
            <a:pPr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i_faddr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i_osd2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63721" y="3738207"/>
            <a:ext cx="3965649" cy="1051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2"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ACL файла</a:t>
            </a:r>
          </a:p>
          <a:p>
            <a:pPr marL="26821"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ACL директории</a:t>
            </a:r>
          </a:p>
          <a:p>
            <a:pPr marL="17474"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Положение последнего фрагмента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Структура, зависящая </a:t>
            </a:r>
            <a:r>
              <a:rPr sz="1600" spc="-32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от</a:t>
            </a:r>
            <a:r>
              <a:rPr sz="1600" spc="32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ОС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3438" y="3789007"/>
            <a:ext cx="4326332" cy="78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"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i_mtime</a:t>
            </a:r>
            <a:r>
              <a:rPr sz="1600" spc="1696" dirty="0">
                <a:solidFill>
                  <a:srgbClr val="000000"/>
                </a:solidFill>
                <a:latin typeface="UHSQKV+Montserrat-Bold"/>
                <a:cs typeface="UHSQKV+Montserrat-Bold"/>
              </a:rPr>
              <a:t> </a:t>
            </a: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Время модификации файла</a:t>
            </a:r>
          </a:p>
          <a:p>
            <a:pPr marL="4267"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i_dtime</a:t>
            </a:r>
          </a:p>
          <a:p>
            <a:pPr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i_gid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62739" y="4068407"/>
            <a:ext cx="2714141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805"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Время удаления файла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GID группы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7705" y="4627207"/>
            <a:ext cx="517124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i_links_count</a:t>
            </a:r>
            <a:r>
              <a:rPr sz="1600" spc="475" dirty="0">
                <a:solidFill>
                  <a:srgbClr val="000000"/>
                </a:solidFill>
                <a:latin typeface="UHSQKV+Montserrat-Bold"/>
                <a:cs typeface="UHSQKV+Montserrat-Bold"/>
              </a:rPr>
              <a:t> </a:t>
            </a: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Количество ссылок на файл (0 —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60200" y="4906607"/>
            <a:ext cx="161970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файл удален)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60201" y="5186007"/>
            <a:ext cx="1115975" cy="1051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504"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i_blocks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файлу</a:t>
            </a:r>
          </a:p>
          <a:p>
            <a:pPr marL="57504"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i_ﬂags</a:t>
            </a:r>
          </a:p>
          <a:p>
            <a:pPr marL="57504"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UHSQKV+Montserrat-Bold"/>
                <a:cs typeface="UHSQKV+Montserrat-Bold"/>
              </a:rPr>
              <a:t>i_osd1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902745" y="5186007"/>
            <a:ext cx="412760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Количество блоков, принадлежащих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831015" y="5744807"/>
            <a:ext cx="3197759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Различные флаги</a:t>
            </a:r>
          </a:p>
          <a:p>
            <a:pPr marL="53236"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Значение, зависящее </a:t>
            </a:r>
            <a:r>
              <a:rPr sz="1600" spc="-32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от</a:t>
            </a:r>
            <a:r>
              <a:rPr sz="1600" spc="32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600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ОС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842840" y="2209142"/>
            <a:ext cx="9629029" cy="4648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83355" y="1029950"/>
            <a:ext cx="789817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Блоки адресации </a:t>
            </a:r>
            <a:r>
              <a:rPr sz="4800" spc="-23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ext3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81588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Изменения Inode </a:t>
            </a:r>
            <a:r>
              <a:rPr sz="4800" spc="-39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ext4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1" y="2483007"/>
            <a:ext cx="346388" cy="223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WBAGPD+ArialMT"/>
                <a:cs typeface="WBAG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000000"/>
                </a:solidFill>
                <a:latin typeface="WBAGPD+ArialMT"/>
                <a:cs typeface="WBAG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000000"/>
                </a:solidFill>
                <a:latin typeface="WBAGPD+ArialMT"/>
                <a:cs typeface="WBAG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000000"/>
                </a:solidFill>
                <a:latin typeface="WBAGPD+ArialMT"/>
                <a:cs typeface="WBAG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000000"/>
                </a:solidFill>
                <a:latin typeface="WBAGPD+ArialMT"/>
                <a:cs typeface="WBAG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000000"/>
                </a:solidFill>
                <a:latin typeface="WBAGPD+ArialMT"/>
                <a:cs typeface="WBAGPD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000000"/>
                </a:solidFill>
                <a:latin typeface="WBAGPD+ArialMT"/>
                <a:cs typeface="WBAGPD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4999" y="2468137"/>
            <a:ext cx="3854736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Inode size 256 байт (128 в ext3)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4999" y="2798338"/>
            <a:ext cx="8149440" cy="199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spc="-15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Метка</a:t>
            </a:r>
            <a:r>
              <a:rPr sz="1867" spc="15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времени с точностью до наносекунды (до секунды в ext3)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Счетчик изменений файла для NFS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Версия inode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Контрольная сумма inode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48-битный номер inode (32 бита в ext3)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Новая адресация блоков - </a:t>
            </a:r>
            <a:r>
              <a:rPr sz="1867" spc="-13" dirty="0">
                <a:solidFill>
                  <a:srgbClr val="000000"/>
                </a:solidFill>
                <a:latin typeface="JUMOJA+Montserrat-Regular"/>
                <a:cs typeface="JUMOJA+Montserrat-Regular"/>
              </a:rPr>
              <a:t>экстенты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D93AC-78D0-6213-9CB1-AD83EC39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279882-823F-5C92-0526-43BB63DC1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486147-C29E-6110-272C-80396E71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7497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" y="2085896"/>
            <a:ext cx="12192001" cy="4772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795182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Блоки адресации </a:t>
            </a:r>
            <a:r>
              <a:rPr sz="4800" spc="-39" dirty="0">
                <a:solidFill>
                  <a:srgbClr val="000000"/>
                </a:solidFill>
                <a:latin typeface="QFTWMN+Montserrat-Black"/>
                <a:cs typeface="QFTWMN+Montserrat-Black"/>
              </a:rPr>
              <a:t>ext4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D04C943-1D40-AE77-3EB4-E5582A3F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55000" lnSpcReduction="20000"/>
          </a:bodyPr>
          <a:lstStyle/>
          <a:p>
            <a:r>
              <a:rPr lang="ru-RU" dirty="0" err="1"/>
              <a:t>Inode</a:t>
            </a:r>
            <a:endParaRPr lang="ru-RU" dirty="0"/>
          </a:p>
          <a:p>
            <a:r>
              <a:rPr lang="ru-RU" dirty="0"/>
              <a:t>● Индексный дескриптор — это структура данных в традиционных для OC</a:t>
            </a:r>
          </a:p>
          <a:p>
            <a:r>
              <a:rPr lang="ru-RU" dirty="0"/>
              <a:t>Linux файловых системах (ФC), таких как UFS, ext4, ext3, </a:t>
            </a:r>
            <a:r>
              <a:rPr lang="ru-RU" dirty="0" err="1"/>
              <a:t>etc</a:t>
            </a:r>
            <a:endParaRPr lang="ru-RU" dirty="0"/>
          </a:p>
          <a:p>
            <a:r>
              <a:rPr lang="ru-RU" dirty="0"/>
              <a:t>● В этой структуре хранится метаинформация о стандартных файлах,</a:t>
            </a:r>
          </a:p>
          <a:p>
            <a:r>
              <a:rPr lang="ru-RU" dirty="0"/>
              <a:t>каталогах или других объектах файловой системы, кроме непосредственно</a:t>
            </a:r>
          </a:p>
          <a:p>
            <a:r>
              <a:rPr lang="ru-RU" dirty="0"/>
              <a:t>данных и имени.</a:t>
            </a:r>
          </a:p>
          <a:p>
            <a:r>
              <a:rPr lang="ru-RU" dirty="0"/>
              <a:t>.Хранит все данные, кроме его имени и содержимого. Имя хранится в структурах каталогов</a:t>
            </a:r>
          </a:p>
          <a:p>
            <a:endParaRPr lang="ru-RU" dirty="0"/>
          </a:p>
          <a:p>
            <a:r>
              <a:rPr lang="ru-RU" dirty="0" err="1"/>
              <a:t>Inode</a:t>
            </a:r>
            <a:r>
              <a:rPr lang="ru-RU" dirty="0"/>
              <a:t> ext3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 err="1"/>
              <a:t>i_mode</a:t>
            </a:r>
            <a:r>
              <a:rPr lang="ru-RU" dirty="0"/>
              <a:t> .Формат представления. Включает 3 бита </a:t>
            </a:r>
            <a:r>
              <a:rPr lang="ru-RU" dirty="0" err="1"/>
              <a:t>опред</a:t>
            </a:r>
            <a:r>
              <a:rPr lang="ru-RU" dirty="0"/>
              <a:t> тип объекта. 3 бита особых признаков и 9 бит прав доступа</a:t>
            </a:r>
          </a:p>
          <a:p>
            <a:r>
              <a:rPr lang="ru-RU" dirty="0" err="1"/>
              <a:t>i_uid</a:t>
            </a:r>
            <a:r>
              <a:rPr lang="ru-RU" dirty="0"/>
              <a:t> .UID пользователя</a:t>
            </a:r>
          </a:p>
          <a:p>
            <a:r>
              <a:rPr lang="ru-RU" dirty="0" err="1"/>
              <a:t>i_size</a:t>
            </a:r>
            <a:r>
              <a:rPr lang="ru-RU" dirty="0"/>
              <a:t> .</a:t>
            </a:r>
            <a:r>
              <a:rPr lang="ru-RU" dirty="0" err="1"/>
              <a:t>ȃазмер</a:t>
            </a:r>
            <a:r>
              <a:rPr lang="ru-RU" dirty="0"/>
              <a:t> файла в байтах</a:t>
            </a:r>
          </a:p>
          <a:p>
            <a:r>
              <a:rPr lang="ru-RU" dirty="0" err="1"/>
              <a:t>i_atime</a:t>
            </a:r>
            <a:r>
              <a:rPr lang="ru-RU" dirty="0"/>
              <a:t> .Время последнего доступа к файлу</a:t>
            </a:r>
          </a:p>
          <a:p>
            <a:r>
              <a:rPr lang="ru-RU" dirty="0" err="1"/>
              <a:t>i_ctime</a:t>
            </a:r>
            <a:r>
              <a:rPr lang="ru-RU" dirty="0"/>
              <a:t> .Время создания файла</a:t>
            </a:r>
          </a:p>
          <a:p>
            <a:r>
              <a:rPr lang="ru-RU" dirty="0" err="1"/>
              <a:t>i_mtime</a:t>
            </a:r>
            <a:r>
              <a:rPr lang="ru-RU" dirty="0"/>
              <a:t> .Время модификации файла</a:t>
            </a:r>
          </a:p>
          <a:p>
            <a:r>
              <a:rPr lang="ru-RU" dirty="0" err="1"/>
              <a:t>i_dtime</a:t>
            </a:r>
            <a:r>
              <a:rPr lang="ru-RU" dirty="0"/>
              <a:t> .Время удаления файла</a:t>
            </a:r>
          </a:p>
          <a:p>
            <a:r>
              <a:rPr lang="ru-RU" dirty="0" err="1"/>
              <a:t>i_gid</a:t>
            </a:r>
            <a:r>
              <a:rPr lang="ru-RU" dirty="0"/>
              <a:t> .GID группы</a:t>
            </a:r>
          </a:p>
          <a:p>
            <a:r>
              <a:rPr lang="ru-RU" dirty="0" err="1"/>
              <a:t>i_links_count</a:t>
            </a:r>
            <a:r>
              <a:rPr lang="ru-RU" dirty="0"/>
              <a:t> .Количество ссылок на файл (0 —файл удален)</a:t>
            </a:r>
          </a:p>
          <a:p>
            <a:r>
              <a:rPr lang="ru-RU" dirty="0" err="1"/>
              <a:t>i_blocks</a:t>
            </a:r>
            <a:r>
              <a:rPr lang="ru-RU" dirty="0"/>
              <a:t> .Количество </a:t>
            </a:r>
            <a:r>
              <a:rPr lang="ru-RU" dirty="0" err="1"/>
              <a:t>блоков,принадлежащих</a:t>
            </a:r>
            <a:r>
              <a:rPr lang="ru-RU" dirty="0"/>
              <a:t> файлу</a:t>
            </a:r>
          </a:p>
          <a:p>
            <a:r>
              <a:rPr lang="ru-RU" dirty="0" err="1"/>
              <a:t>i_flags</a:t>
            </a:r>
            <a:r>
              <a:rPr lang="ru-RU" dirty="0"/>
              <a:t>. различные флаги</a:t>
            </a:r>
          </a:p>
        </p:txBody>
      </p:sp>
    </p:spTree>
    <p:extLst>
      <p:ext uri="{BB962C8B-B14F-4D97-AF65-F5344CB8AC3E}">
        <p14:creationId xmlns:p14="http://schemas.microsoft.com/office/powerpoint/2010/main" val="289842312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3315A07-0AFC-758B-A61A-47DAA7B38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489" y="119270"/>
            <a:ext cx="11855395" cy="6738730"/>
          </a:xfrm>
        </p:spPr>
        <p:txBody>
          <a:bodyPr>
            <a:normAutofit fontScale="32500" lnSpcReduction="20000"/>
          </a:bodyPr>
          <a:lstStyle/>
          <a:p>
            <a:r>
              <a:rPr lang="ru-RU" dirty="0"/>
              <a:t>i_osd1 Значение, зависящее от ФС</a:t>
            </a:r>
          </a:p>
          <a:p>
            <a:r>
              <a:rPr lang="ru-RU" dirty="0" err="1"/>
              <a:t>i_block</a:t>
            </a:r>
            <a:r>
              <a:rPr lang="ru-RU" dirty="0"/>
              <a:t> .Ссылки на первые 12 блоков файла. Хранятся в теле </a:t>
            </a:r>
            <a:r>
              <a:rPr lang="ru-RU" dirty="0" err="1"/>
              <a:t>инода</a:t>
            </a:r>
            <a:r>
              <a:rPr lang="ru-RU" dirty="0"/>
              <a:t>. 32 битное тело блока. Блоки могут переадресовать до 38 кб </a:t>
            </a:r>
            <a:r>
              <a:rPr lang="ru-RU" dirty="0" err="1"/>
              <a:t>данныз</a:t>
            </a:r>
            <a:r>
              <a:rPr lang="ru-RU" dirty="0"/>
              <a:t>.</a:t>
            </a:r>
          </a:p>
          <a:p>
            <a:r>
              <a:rPr lang="ru-RU" dirty="0" err="1"/>
              <a:t>i_iblock</a:t>
            </a:r>
            <a:r>
              <a:rPr lang="ru-RU" dirty="0"/>
              <a:t>. 1x INDIRECT BLOCK</a:t>
            </a:r>
          </a:p>
          <a:p>
            <a:r>
              <a:rPr lang="ru-RU" dirty="0"/>
              <a:t>i_2iblock. 2x INDIRECT BLOCK</a:t>
            </a:r>
          </a:p>
          <a:p>
            <a:r>
              <a:rPr lang="ru-RU" dirty="0"/>
              <a:t>i_3iblock. 3x INDIRECT BLOCK</a:t>
            </a:r>
          </a:p>
          <a:p>
            <a:r>
              <a:rPr lang="ru-RU" dirty="0" err="1"/>
              <a:t>i_generation</a:t>
            </a:r>
            <a:r>
              <a:rPr lang="ru-RU" dirty="0"/>
              <a:t> Поколение файла (используется NFS)</a:t>
            </a:r>
          </a:p>
          <a:p>
            <a:r>
              <a:rPr lang="ru-RU" dirty="0" err="1"/>
              <a:t>i_file_acl</a:t>
            </a:r>
            <a:r>
              <a:rPr lang="ru-RU" dirty="0"/>
              <a:t> .ACL файла</a:t>
            </a:r>
          </a:p>
          <a:p>
            <a:r>
              <a:rPr lang="ru-RU" dirty="0" err="1"/>
              <a:t>i_dir_acl</a:t>
            </a:r>
            <a:r>
              <a:rPr lang="ru-RU" dirty="0"/>
              <a:t> .ACL директории</a:t>
            </a:r>
          </a:p>
          <a:p>
            <a:r>
              <a:rPr lang="ru-RU" dirty="0" err="1"/>
              <a:t>i_faddr</a:t>
            </a:r>
            <a:r>
              <a:rPr lang="ru-RU" dirty="0"/>
              <a:t>. Положение последнего фрагмента</a:t>
            </a:r>
          </a:p>
          <a:p>
            <a:r>
              <a:rPr lang="ru-RU" dirty="0"/>
              <a:t>i_osd2. Структура, зависящая от ОС</a:t>
            </a:r>
          </a:p>
          <a:p>
            <a:endParaRPr lang="ru-RU" dirty="0"/>
          </a:p>
          <a:p>
            <a:r>
              <a:rPr lang="ru-RU" dirty="0"/>
              <a:t>Блоки адресации ext3</a:t>
            </a:r>
          </a:p>
          <a:p>
            <a:r>
              <a:rPr lang="ru-RU" dirty="0"/>
              <a:t>1 дескриптор вбирает в себя 15 блоков. Он может вбирать в себя миллиарды блоков. В ext3 макс размер тома до 3 </a:t>
            </a:r>
            <a:r>
              <a:rPr lang="ru-RU" dirty="0" err="1"/>
              <a:t>тб</a:t>
            </a:r>
            <a:r>
              <a:rPr lang="ru-RU" dirty="0"/>
              <a:t>. А файла до 16 </a:t>
            </a:r>
            <a:r>
              <a:rPr lang="ru-RU" dirty="0" err="1"/>
              <a:t>гб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В ext4 были внесены изменения.</a:t>
            </a:r>
          </a:p>
          <a:p>
            <a:endParaRPr lang="ru-RU" dirty="0"/>
          </a:p>
          <a:p>
            <a:r>
              <a:rPr lang="ru-RU" dirty="0"/>
              <a:t>Изменения </a:t>
            </a:r>
            <a:r>
              <a:rPr lang="ru-RU" dirty="0" err="1"/>
              <a:t>Inode</a:t>
            </a:r>
            <a:r>
              <a:rPr lang="ru-RU" dirty="0"/>
              <a:t> ext4</a:t>
            </a:r>
          </a:p>
          <a:p>
            <a:r>
              <a:rPr lang="ru-RU" dirty="0"/>
              <a:t>● </a:t>
            </a:r>
            <a:r>
              <a:rPr lang="ru-RU" dirty="0" err="1"/>
              <a:t>Inode</a:t>
            </a:r>
            <a:r>
              <a:rPr lang="ru-RU" dirty="0"/>
              <a:t> </a:t>
            </a:r>
            <a:r>
              <a:rPr lang="ru-RU" dirty="0" err="1"/>
              <a:t>size</a:t>
            </a:r>
            <a:r>
              <a:rPr lang="ru-RU" dirty="0"/>
              <a:t> 256 байт (128 в ext3)</a:t>
            </a:r>
          </a:p>
          <a:p>
            <a:r>
              <a:rPr lang="ru-RU" dirty="0"/>
              <a:t>● Метка времени с точностью до наносекунды (до секунды в ext3)</a:t>
            </a:r>
          </a:p>
          <a:p>
            <a:r>
              <a:rPr lang="ru-RU" dirty="0"/>
              <a:t>● Счетчик изменений файла для NFS</a:t>
            </a:r>
          </a:p>
          <a:p>
            <a:r>
              <a:rPr lang="ru-RU" dirty="0"/>
              <a:t>● Версия </a:t>
            </a:r>
            <a:r>
              <a:rPr lang="ru-RU" dirty="0" err="1"/>
              <a:t>inode</a:t>
            </a:r>
            <a:endParaRPr lang="ru-RU" dirty="0"/>
          </a:p>
          <a:p>
            <a:r>
              <a:rPr lang="ru-RU" dirty="0"/>
              <a:t>● Контрольная сумма </a:t>
            </a:r>
            <a:r>
              <a:rPr lang="ru-RU" dirty="0" err="1"/>
              <a:t>inode</a:t>
            </a:r>
            <a:endParaRPr lang="ru-RU" dirty="0"/>
          </a:p>
          <a:p>
            <a:r>
              <a:rPr lang="ru-RU" dirty="0"/>
              <a:t>● 48-битный номер </a:t>
            </a:r>
            <a:r>
              <a:rPr lang="ru-RU" dirty="0" err="1"/>
              <a:t>inode</a:t>
            </a:r>
            <a:r>
              <a:rPr lang="ru-RU" dirty="0"/>
              <a:t> (32 бита в ext3)</a:t>
            </a:r>
          </a:p>
          <a:p>
            <a:r>
              <a:rPr lang="ru-RU" dirty="0"/>
              <a:t>● Новая адресация блоков - экстенты. Экстенты </a:t>
            </a:r>
            <a:r>
              <a:rPr lang="ru-RU" dirty="0" err="1"/>
              <a:t>определябт</a:t>
            </a:r>
            <a:r>
              <a:rPr lang="ru-RU" dirty="0"/>
              <a:t> непрерывный участок. В 1 дескрипторе могут храниться 4 экстента. Макс размер файла - 16 </a:t>
            </a:r>
            <a:r>
              <a:rPr lang="ru-RU" dirty="0" err="1"/>
              <a:t>террабайт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Вывести инфу о </a:t>
            </a:r>
            <a:r>
              <a:rPr lang="ru-RU" dirty="0" err="1"/>
              <a:t>инодах</a:t>
            </a:r>
            <a:r>
              <a:rPr lang="ru-RU" dirty="0"/>
              <a:t>.</a:t>
            </a:r>
          </a:p>
          <a:p>
            <a:r>
              <a:rPr lang="ru-RU" dirty="0" err="1"/>
              <a:t>Ls</a:t>
            </a:r>
            <a:r>
              <a:rPr lang="ru-RU" dirty="0"/>
              <a:t> -</a:t>
            </a:r>
            <a:r>
              <a:rPr lang="ru-RU" dirty="0" err="1"/>
              <a:t>li</a:t>
            </a:r>
            <a:r>
              <a:rPr lang="ru-RU" dirty="0"/>
              <a:t> bad.txt</a:t>
            </a:r>
          </a:p>
          <a:p>
            <a:r>
              <a:rPr lang="ru-RU" dirty="0"/>
              <a:t>Номер в начале - индексный дескриптор</a:t>
            </a:r>
          </a:p>
          <a:p>
            <a:r>
              <a:rPr lang="ru-RU" dirty="0" err="1"/>
              <a:t>Stat</a:t>
            </a:r>
            <a:r>
              <a:rPr lang="ru-RU" dirty="0"/>
              <a:t> bad.txt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435271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8648395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Файловая система,</a:t>
            </a:r>
          </a:p>
          <a:p>
            <a:pPr>
              <a:lnSpc>
                <a:spcPts val="7400"/>
              </a:lnSpc>
            </a:pPr>
            <a:r>
              <a:rPr sz="6133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каталог и </a:t>
            </a:r>
            <a:r>
              <a:rPr sz="6133" spc="-28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файл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Анастасия </a:t>
            </a:r>
            <a:r>
              <a:rPr sz="3600" spc="-13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469"/>
            <a:ext cx="9761508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Цель: </a:t>
            </a: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познакомиться с понятием и структурой каталога в Linux. Определить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общую </a:t>
            </a:r>
            <a:r>
              <a:rPr sz="1867" spc="-16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схему</a:t>
            </a:r>
            <a:r>
              <a:rPr sz="1867" spc="16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работы файловой системы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550428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6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Каталог</a:t>
            </a:r>
            <a:r>
              <a:rPr sz="4800" spc="16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 </a:t>
            </a:r>
            <a:r>
              <a:rPr sz="4800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в 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1" y="3036500"/>
            <a:ext cx="9599241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Каталог</a:t>
            </a:r>
            <a:r>
              <a:rPr sz="1867" spc="21" dirty="0">
                <a:solidFill>
                  <a:srgbClr val="000000"/>
                </a:solidFill>
                <a:latin typeface="EFJIKA+Montserrat-Bold"/>
                <a:cs typeface="EFJIKA+Montserrat-Bold"/>
              </a:rPr>
              <a:t> </a:t>
            </a: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—</a:t>
            </a:r>
            <a:r>
              <a:rPr sz="1867" spc="489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директория, папка — объект в файловой системе, упрощающий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организацию файлов.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401" y="4027101"/>
            <a:ext cx="7306583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Представляет </a:t>
            </a:r>
            <a:r>
              <a:rPr sz="1867" spc="-20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из</a:t>
            </a:r>
            <a:r>
              <a:rPr sz="1867" spc="20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 </a:t>
            </a:r>
            <a:r>
              <a:rPr sz="1867" spc="-16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себя</a:t>
            </a:r>
            <a:r>
              <a:rPr sz="1867" spc="16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список вида</a:t>
            </a:r>
            <a:r>
              <a:rPr sz="1867" spc="-2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"имя</a:t>
            </a:r>
            <a:r>
              <a:rPr sz="1867" spc="61" dirty="0">
                <a:solidFill>
                  <a:srgbClr val="000000"/>
                </a:solidFill>
                <a:latin typeface="EFJIKA+Montserrat-Bold"/>
                <a:cs typeface="EFJIKA+Montserrat-Bold"/>
              </a:rPr>
              <a:t> </a:t>
            </a: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файла"</a:t>
            </a:r>
            <a:r>
              <a:rPr sz="1867" spc="64" dirty="0">
                <a:solidFill>
                  <a:srgbClr val="000000"/>
                </a:solidFill>
                <a:latin typeface="EFJIKA+Montserrat-Bold"/>
                <a:cs typeface="EFJIKA+Montserrat-Bold"/>
              </a:rPr>
              <a:t> </a:t>
            </a: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-</a:t>
            </a:r>
            <a:r>
              <a:rPr sz="1867" spc="61" dirty="0">
                <a:solidFill>
                  <a:srgbClr val="000000"/>
                </a:solidFill>
                <a:latin typeface="EFJIKA+Montserrat-Bold"/>
                <a:cs typeface="EFJIKA+Montserrat-Bold"/>
              </a:rPr>
              <a:t> </a:t>
            </a: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"inode"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50515" y="1137037"/>
            <a:ext cx="10672141" cy="5383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897656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Дерево </a:t>
            </a:r>
            <a:r>
              <a:rPr sz="4800" spc="-17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каталогов</a:t>
            </a:r>
            <a:r>
              <a:rPr sz="4800" spc="17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 </a:t>
            </a:r>
            <a:r>
              <a:rPr sz="4800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в Linux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294578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6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Каталог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8" y="3036516"/>
            <a:ext cx="1355908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IGIDFI+ArialMT"/>
                <a:cs typeface="IGIDFI+ArialMT"/>
              </a:rPr>
              <a:t>●</a:t>
            </a:r>
            <a:r>
              <a:rPr sz="1867" spc="1881" dirty="0">
                <a:solidFill>
                  <a:srgbClr val="000000"/>
                </a:solidFill>
                <a:latin typeface="IGIDFI+ArialMT"/>
                <a:cs typeface="IGIDFI+ArialMT"/>
              </a:rPr>
              <a:t> </a:t>
            </a: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inode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26263" y="3036516"/>
            <a:ext cx="879788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inode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097" y="3366716"/>
            <a:ext cx="1861571" cy="1310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IGIDFI+ArialMT"/>
                <a:cs typeface="IGIDFI+ArialMT"/>
              </a:rPr>
              <a:t>●</a:t>
            </a:r>
            <a:r>
              <a:rPr sz="1867" spc="1881" dirty="0">
                <a:solidFill>
                  <a:srgbClr val="000000"/>
                </a:solidFill>
                <a:latin typeface="IGIDFI+ArialMT"/>
                <a:cs typeface="IGIDFI+ArialMT"/>
              </a:rPr>
              <a:t> </a:t>
            </a: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rec_len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IGIDFI+ArialMT"/>
                <a:cs typeface="IGIDFI+ArialMT"/>
              </a:rPr>
              <a:t>●</a:t>
            </a:r>
            <a:r>
              <a:rPr sz="1867" spc="1881" dirty="0">
                <a:solidFill>
                  <a:srgbClr val="000000"/>
                </a:solidFill>
                <a:latin typeface="IGIDFI+ArialMT"/>
                <a:cs typeface="IGIDFI+ArialMT"/>
              </a:rPr>
              <a:t> </a:t>
            </a: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name_len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000000"/>
                </a:solidFill>
                <a:latin typeface="IGIDFI+ArialMT"/>
                <a:cs typeface="IGIDFI+ArialMT"/>
              </a:rPr>
              <a:t>●</a:t>
            </a:r>
            <a:r>
              <a:rPr sz="1867" spc="1881" dirty="0">
                <a:solidFill>
                  <a:srgbClr val="000000"/>
                </a:solidFill>
                <a:latin typeface="IGIDFI+ArialMT"/>
                <a:cs typeface="IGIDFI+ArialMT"/>
              </a:rPr>
              <a:t> </a:t>
            </a: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ﬁle_type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IGIDFI+ArialMT"/>
                <a:cs typeface="IGIDFI+ArialMT"/>
              </a:rPr>
              <a:t>●</a:t>
            </a:r>
            <a:r>
              <a:rPr sz="1867" spc="1881" dirty="0">
                <a:solidFill>
                  <a:srgbClr val="000000"/>
                </a:solidFill>
                <a:latin typeface="IGIDFI+ArialMT"/>
                <a:cs typeface="IGIDFI+ArialMT"/>
              </a:rPr>
              <a:t> </a:t>
            </a:r>
            <a:r>
              <a:rPr sz="1867" dirty="0">
                <a:solidFill>
                  <a:srgbClr val="000000"/>
                </a:solidFill>
                <a:latin typeface="EFJIKA+Montserrat-Bold"/>
                <a:cs typeface="EFJIKA+Montserrat-Bold"/>
              </a:rPr>
              <a:t>name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35067" y="3366715"/>
            <a:ext cx="2968164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37"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Длина данной записи</a:t>
            </a:r>
          </a:p>
          <a:p>
            <a:pPr marL="32631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Длина имени файла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spc="-13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Тип</a:t>
            </a:r>
            <a:r>
              <a:rPr sz="1867" spc="13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файла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63477" y="4357316"/>
            <a:ext cx="1566569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RKBHGR+Montserrat-Regular"/>
                <a:cs typeface="RKBHGR+Montserrat-Regular"/>
              </a:rPr>
              <a:t>Имя файла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13183"/>
            <a:ext cx="11942354" cy="5685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6029147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48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Как</a:t>
            </a:r>
            <a:r>
              <a:rPr sz="4800" spc="48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 </a:t>
            </a:r>
            <a:r>
              <a:rPr sz="4800" spc="-96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это</a:t>
            </a:r>
            <a:r>
              <a:rPr sz="4800" spc="96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 </a:t>
            </a:r>
            <a:r>
              <a:rPr sz="4800" spc="-33" dirty="0">
                <a:solidFill>
                  <a:srgbClr val="000000"/>
                </a:solidFill>
                <a:latin typeface="KPJGGF+Montserrat-Black"/>
                <a:cs typeface="KPJGGF+Montserrat-Black"/>
              </a:rPr>
              <a:t>работает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26967" y="1558242"/>
            <a:ext cx="1844039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i_mode</a:t>
            </a:r>
          </a:p>
          <a:p>
            <a:pPr>
              <a:lnSpc>
                <a:spcPts val="1900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представления</a:t>
            </a:r>
          </a:p>
          <a:p>
            <a:pPr>
              <a:lnSpc>
                <a:spcPts val="1900"/>
              </a:lnSpc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i_uid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82567" y="1558241"/>
            <a:ext cx="103327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Формат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86429" y="2040841"/>
            <a:ext cx="210007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UID пользователя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09034" y="2294887"/>
            <a:ext cx="325933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dirty="0">
                <a:solidFill>
                  <a:srgbClr val="385F71"/>
                </a:solidFill>
                <a:latin typeface="IGIDFI+ArialMT"/>
                <a:cs typeface="IGIDFI+ArialMT"/>
              </a:rPr>
              <a:t>●</a:t>
            </a:r>
          </a:p>
          <a:p>
            <a:pPr>
              <a:lnSpc>
                <a:spcPts val="1787"/>
              </a:lnSpc>
              <a:spcBef>
                <a:spcPts val="179"/>
              </a:spcBef>
            </a:pPr>
            <a:r>
              <a:rPr sz="1600" dirty="0">
                <a:solidFill>
                  <a:srgbClr val="385F71"/>
                </a:solidFill>
                <a:latin typeface="IGIDFI+ArialMT"/>
                <a:cs typeface="IGIDFI+ArialMT"/>
              </a:rPr>
              <a:t>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26968" y="2764741"/>
            <a:ext cx="954633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i_block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65270" y="2764741"/>
            <a:ext cx="217708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Ссылки на первые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26967" y="3006042"/>
            <a:ext cx="1920443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12 блоков файла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417133" y="3169207"/>
            <a:ext cx="1808480" cy="1051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inode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rec_len</a:t>
            </a:r>
          </a:p>
          <a:p>
            <a:pPr>
              <a:lnSpc>
                <a:spcPts val="1949"/>
              </a:lnSpc>
              <a:spcBef>
                <a:spcPts val="249"/>
              </a:spcBef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данной записи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name_len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72479" y="3169207"/>
            <a:ext cx="888389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3"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inode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Длина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26968" y="3247342"/>
            <a:ext cx="1140561" cy="974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i_iblock</a:t>
            </a:r>
          </a:p>
          <a:p>
            <a:pPr>
              <a:lnSpc>
                <a:spcPts val="1900"/>
              </a:lnSpc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i_2iblock</a:t>
            </a:r>
          </a:p>
          <a:p>
            <a:pPr>
              <a:lnSpc>
                <a:spcPts val="1900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BLOCK</a:t>
            </a:r>
          </a:p>
          <a:p>
            <a:pPr marL="182062">
              <a:lnSpc>
                <a:spcPts val="1787"/>
              </a:lnSpc>
              <a:spcBef>
                <a:spcPts val="116"/>
              </a:spcBef>
            </a:pPr>
            <a:r>
              <a:rPr sz="1600" dirty="0">
                <a:solidFill>
                  <a:srgbClr val="385F71"/>
                </a:solidFill>
                <a:latin typeface="IGIDFI+ArialMT"/>
                <a:cs typeface="IGIDFI+ArialMT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830700" y="3247342"/>
            <a:ext cx="2222397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1x INDIRECT BLOCK</a:t>
            </a:r>
          </a:p>
          <a:p>
            <a:pPr marL="27431">
              <a:lnSpc>
                <a:spcPts val="1900"/>
              </a:lnSpc>
            </a:pPr>
            <a:r>
              <a:rPr sz="1600" spc="-13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2x</a:t>
            </a:r>
            <a:r>
              <a:rPr sz="1600" spc="13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 </a:t>
            </a: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INDIRECT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74308" y="4007407"/>
            <a:ext cx="88838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Длина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09034" y="4225287"/>
            <a:ext cx="32593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7"/>
              </a:lnSpc>
            </a:pPr>
            <a:r>
              <a:rPr sz="1600" dirty="0">
                <a:solidFill>
                  <a:srgbClr val="385F71"/>
                </a:solidFill>
                <a:latin typeface="IGIDFI+ArialMT"/>
                <a:cs typeface="IGIDFI+ArialMT"/>
              </a:rPr>
              <a:t>●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17134" y="4286807"/>
            <a:ext cx="162336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имени файла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417134" y="4566207"/>
            <a:ext cx="111414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ﬁle_type</a:t>
            </a:r>
          </a:p>
          <a:p>
            <a:pPr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385F71"/>
                </a:solidFill>
                <a:latin typeface="EFJIKA+Montserrat-Bold"/>
                <a:cs typeface="EFJIKA+Montserrat-Bold"/>
              </a:rPr>
              <a:t>name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746265" y="4566207"/>
            <a:ext cx="1395779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9"/>
              </a:lnSpc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Тип файла</a:t>
            </a:r>
          </a:p>
          <a:p>
            <a:pPr marL="24179">
              <a:lnSpc>
                <a:spcPts val="1949"/>
              </a:lnSpc>
              <a:spcBef>
                <a:spcPts val="183"/>
              </a:spcBef>
            </a:pPr>
            <a:r>
              <a:rPr sz="1600" dirty="0">
                <a:solidFill>
                  <a:srgbClr val="385F71"/>
                </a:solidFill>
                <a:latin typeface="RKBHGR+Montserrat-Regular"/>
                <a:cs typeface="RKBHGR+Montserrat-Regular"/>
              </a:rPr>
              <a:t>Имя файла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754568" y="4792040"/>
            <a:ext cx="78324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IGIDFI+ArialMT"/>
                <a:cs typeface="IGIDFI+ArialMT"/>
              </a:rPr>
              <a:t>inode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930533" y="4856907"/>
            <a:ext cx="10103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spc="-37" dirty="0">
                <a:solidFill>
                  <a:srgbClr val="000000"/>
                </a:solidFill>
                <a:latin typeface="IGIDFI+ArialMT"/>
                <a:cs typeface="IGIDFI+ArialMT"/>
              </a:rPr>
              <a:t>Раздел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210300" y="5627073"/>
            <a:ext cx="107020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000000"/>
                </a:solidFill>
                <a:latin typeface="IGIDFI+ArialMT"/>
                <a:cs typeface="IGIDFI+ArialMT"/>
              </a:rPr>
              <a:t>Каталог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8666309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000000"/>
                </a:solidFill>
                <a:latin typeface="RHGIJC+Montserrat-Black"/>
                <a:cs typeface="RHGIJC+Montserrat-Black"/>
              </a:rPr>
              <a:t>Восстановление</a:t>
            </a:r>
          </a:p>
          <a:p>
            <a:pPr>
              <a:lnSpc>
                <a:spcPts val="7400"/>
              </a:lnSpc>
            </a:pPr>
            <a:r>
              <a:rPr sz="6133" spc="-33" dirty="0">
                <a:solidFill>
                  <a:srgbClr val="000000"/>
                </a:solidFill>
                <a:latin typeface="RHGIJC+Montserrat-Black"/>
                <a:cs typeface="RHGIJC+Montserrat-Black"/>
              </a:rPr>
              <a:t>удаленных</a:t>
            </a:r>
            <a:r>
              <a:rPr sz="6133" spc="33" dirty="0">
                <a:solidFill>
                  <a:srgbClr val="000000"/>
                </a:solidFill>
                <a:latin typeface="RHGIJC+Montserrat-Black"/>
                <a:cs typeface="RHGIJC+Montserrat-Black"/>
              </a:rPr>
              <a:t> </a:t>
            </a:r>
            <a:r>
              <a:rPr sz="6133" spc="-17" dirty="0">
                <a:solidFill>
                  <a:srgbClr val="000000"/>
                </a:solidFill>
                <a:latin typeface="RHGIJC+Montserrat-Black"/>
                <a:cs typeface="RHGIJC+Montserrat-Black"/>
              </a:rPr>
              <a:t>файлов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000000"/>
                </a:solidFill>
                <a:latin typeface="RHGIJC+Montserrat-Black"/>
                <a:cs typeface="RHGIJC+Montserrat-Black"/>
              </a:rPr>
              <a:t>Анастасия </a:t>
            </a:r>
            <a:r>
              <a:rPr sz="3600" spc="-13" dirty="0">
                <a:solidFill>
                  <a:srgbClr val="000000"/>
                </a:solidFill>
                <a:latin typeface="RHGIJC+Montserrat-Black"/>
                <a:cs typeface="RHGIJC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000000"/>
                </a:solidFill>
                <a:latin typeface="OKREPR+Montserrat-Regular"/>
                <a:cs typeface="OKREPR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63FC5-0C0B-34C4-31B6-36A4AB49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F7F061-68A4-6A0D-7465-56069A2E6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D36944-8431-ABE2-31C3-C7D3B522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432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000000"/>
                </a:solidFill>
                <a:latin typeface="RHGIJC+Montserrat-Black"/>
                <a:cs typeface="RHGIJC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469"/>
            <a:ext cx="9352804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000000"/>
                </a:solidFill>
                <a:latin typeface="RHGIJC+Montserrat-Black"/>
                <a:cs typeface="RHGIJC+Montserrat-Black"/>
              </a:rPr>
              <a:t>Цель: </a:t>
            </a:r>
            <a:r>
              <a:rPr sz="1867" dirty="0">
                <a:solidFill>
                  <a:srgbClr val="000000"/>
                </a:solidFill>
                <a:latin typeface="OKREPR+Montserrat-Regular"/>
                <a:cs typeface="OKREPR+Montserrat-Regular"/>
              </a:rPr>
              <a:t>научиться находить информацию об удалённых файлах,</a:t>
            </a:r>
            <a:r>
              <a:rPr sz="1867" spc="489" dirty="0">
                <a:solidFill>
                  <a:srgbClr val="000000"/>
                </a:solidFill>
                <a:latin typeface="OKREPR+Montserrat-Regular"/>
                <a:cs typeface="OKREPR+Montserrat-Regular"/>
              </a:rPr>
              <a:t> </a:t>
            </a:r>
            <a:r>
              <a:rPr sz="1867" dirty="0">
                <a:solidFill>
                  <a:srgbClr val="000000"/>
                </a:solidFill>
                <a:latin typeface="OKREPR+Montserrat-Regular"/>
                <a:cs typeface="OKREPR+Montserrat-Regular"/>
              </a:rPr>
              <a:t>создавать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000000"/>
                </a:solidFill>
                <a:latin typeface="OKREPR+Montserrat-Regular"/>
                <a:cs typeface="OKREPR+Montserrat-Regular"/>
              </a:rPr>
              <a:t>копию журнала и использовать её для восстановления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90D7913-5047-AF45-C195-03E2783D7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При удалении файла разрушается связь между именем файла и его индексным дескриптором. Блоки </a:t>
            </a:r>
            <a:r>
              <a:rPr lang="ru-RU" dirty="0" err="1"/>
              <a:t>помеяаются</a:t>
            </a:r>
            <a:r>
              <a:rPr lang="ru-RU" dirty="0"/>
              <a:t> как свободные.</a:t>
            </a:r>
          </a:p>
          <a:p>
            <a:endParaRPr lang="ru-RU" dirty="0"/>
          </a:p>
          <a:p>
            <a:r>
              <a:rPr lang="en-US" dirty="0" err="1"/>
              <a:t>Sudo</a:t>
            </a:r>
            <a:r>
              <a:rPr lang="en-US" dirty="0"/>
              <a:t> apt install ext4magic</a:t>
            </a:r>
          </a:p>
          <a:p>
            <a:r>
              <a:rPr lang="en-US" dirty="0"/>
              <a:t>1. </a:t>
            </a:r>
            <a:r>
              <a:rPr lang="ru-RU" dirty="0" err="1"/>
              <a:t>Безудачный</a:t>
            </a:r>
            <a:r>
              <a:rPr lang="ru-RU" dirty="0"/>
              <a:t> вариант спасения.</a:t>
            </a:r>
          </a:p>
          <a:p>
            <a:endParaRPr lang="ru-RU" dirty="0"/>
          </a:p>
          <a:p>
            <a:r>
              <a:rPr lang="ru-RU" dirty="0"/>
              <a:t>Монтируем </a:t>
            </a:r>
          </a:p>
          <a:p>
            <a:r>
              <a:rPr lang="en-US" dirty="0" err="1"/>
              <a:t>Sudo</a:t>
            </a:r>
            <a:r>
              <a:rPr lang="en-US" dirty="0"/>
              <a:t> mount /dev/sdb1 /</a:t>
            </a:r>
            <a:r>
              <a:rPr lang="en-US" dirty="0" err="1"/>
              <a:t>mnt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nano</a:t>
            </a:r>
          </a:p>
          <a:p>
            <a:r>
              <a:rPr lang="en-US" dirty="0"/>
              <a:t>Hello!</a:t>
            </a:r>
          </a:p>
          <a:p>
            <a:r>
              <a:rPr lang="en-US" dirty="0"/>
              <a:t>Test10</a:t>
            </a:r>
          </a:p>
          <a:p>
            <a:r>
              <a:rPr lang="en-US" dirty="0" err="1"/>
              <a:t>Sudo</a:t>
            </a:r>
            <a:r>
              <a:rPr lang="en-US" dirty="0"/>
              <a:t> nano</a:t>
            </a:r>
          </a:p>
          <a:p>
            <a:r>
              <a:rPr lang="en-US" dirty="0"/>
              <a:t>Test20</a:t>
            </a:r>
          </a:p>
          <a:p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cp test10 test20 /</a:t>
            </a:r>
            <a:r>
              <a:rPr lang="en-US" dirty="0" err="1"/>
              <a:t>mnt</a:t>
            </a:r>
            <a:endParaRPr lang="en-US" dirty="0"/>
          </a:p>
          <a:p>
            <a:r>
              <a:rPr lang="en-US" dirty="0"/>
              <a:t>Cd /</a:t>
            </a:r>
            <a:r>
              <a:rPr lang="en-US" dirty="0" err="1"/>
              <a:t>mnt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rm test10 test20</a:t>
            </a:r>
          </a:p>
          <a:p>
            <a:r>
              <a:rPr lang="en-US" dirty="0"/>
              <a:t>Ls</a:t>
            </a:r>
          </a:p>
          <a:p>
            <a:r>
              <a:rPr lang="ru-RU" dirty="0"/>
              <a:t>Тут делаем копию журнала</a:t>
            </a:r>
          </a:p>
          <a:p>
            <a:r>
              <a:rPr lang="en-US" dirty="0"/>
              <a:t>Cd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3</a:t>
            </a:r>
          </a:p>
          <a:p>
            <a:r>
              <a:rPr lang="en-US" dirty="0" err="1"/>
              <a:t>Sudo</a:t>
            </a:r>
            <a:r>
              <a:rPr lang="en-US" dirty="0"/>
              <a:t> 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debugfs</a:t>
            </a:r>
            <a:r>
              <a:rPr lang="en-US" dirty="0"/>
              <a:t> -R "</a:t>
            </a:r>
            <a:r>
              <a:rPr lang="en-US" dirty="0" err="1"/>
              <a:t>dum</a:t>
            </a:r>
            <a:r>
              <a:rPr lang="ru-RU" dirty="0"/>
              <a:t>р &lt;8&gt; /</a:t>
            </a:r>
            <a:r>
              <a:rPr lang="en-US" dirty="0"/>
              <a:t>home/</a:t>
            </a:r>
            <a:r>
              <a:rPr lang="en-US" dirty="0" err="1"/>
              <a:t>artem</a:t>
            </a:r>
            <a:r>
              <a:rPr lang="en-US" dirty="0"/>
              <a:t>/sdb1.journal" /dev/sdb1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umount</a:t>
            </a:r>
            <a:r>
              <a:rPr lang="en-US" dirty="0"/>
              <a:t> /dev/sdb1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076369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7BA59C0-7081-2504-D149-F9C3EC4FF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Init 3 - </a:t>
            </a:r>
            <a:r>
              <a:rPr lang="ru-RU" dirty="0"/>
              <a:t>переход в режим </a:t>
            </a:r>
            <a:r>
              <a:rPr lang="ru-RU" dirty="0" err="1"/>
              <a:t>безграфической</a:t>
            </a:r>
            <a:r>
              <a:rPr lang="ru-RU" dirty="0"/>
              <a:t> оболочки.</a:t>
            </a:r>
          </a:p>
          <a:p>
            <a:r>
              <a:rPr lang="en-US" dirty="0" err="1"/>
              <a:t>Debugfs</a:t>
            </a:r>
            <a:r>
              <a:rPr lang="en-US" dirty="0"/>
              <a:t> - </a:t>
            </a:r>
            <a:r>
              <a:rPr lang="ru-RU" dirty="0"/>
              <a:t>утилита, которую мы </a:t>
            </a:r>
            <a:r>
              <a:rPr lang="ru-RU" dirty="0" err="1"/>
              <a:t>выщываем</a:t>
            </a:r>
            <a:r>
              <a:rPr lang="ru-RU" dirty="0"/>
              <a:t> для создания дампа слепки журнала ФС, после чего мы указываем, что мы хотим создать слепок ФС в нашей домашней </a:t>
            </a:r>
            <a:r>
              <a:rPr lang="ru-RU" dirty="0" err="1"/>
              <a:t>дирректории</a:t>
            </a:r>
            <a:r>
              <a:rPr lang="ru-RU" dirty="0"/>
              <a:t> с именем </a:t>
            </a:r>
            <a:r>
              <a:rPr lang="en-US" dirty="0"/>
              <a:t>sdb1.journal </a:t>
            </a:r>
            <a:r>
              <a:rPr lang="ru-RU" dirty="0"/>
              <a:t>и слепок чего мы хотим сделать</a:t>
            </a:r>
          </a:p>
          <a:p>
            <a:r>
              <a:rPr lang="ru-RU" dirty="0"/>
              <a:t>После чего </a:t>
            </a:r>
            <a:r>
              <a:rPr lang="ru-RU" dirty="0" err="1"/>
              <a:t>отмнотировали</a:t>
            </a:r>
            <a:r>
              <a:rPr lang="ru-RU" dirty="0"/>
              <a:t> флешку, нужно делать быстро</a:t>
            </a:r>
          </a:p>
          <a:p>
            <a:endParaRPr lang="ru-RU" dirty="0"/>
          </a:p>
          <a:p>
            <a:r>
              <a:rPr lang="en-US" dirty="0" err="1"/>
              <a:t>Sudo</a:t>
            </a:r>
            <a:r>
              <a:rPr lang="en-US" dirty="0"/>
              <a:t> ext4magic /dev/sdb1 -f /</a:t>
            </a:r>
          </a:p>
          <a:p>
            <a:r>
              <a:rPr lang="ru-RU" dirty="0"/>
              <a:t>Чьи имена заключены в треугольные скобки - удаленные файлы.</a:t>
            </a:r>
          </a:p>
          <a:p>
            <a:endParaRPr lang="ru-RU" dirty="0"/>
          </a:p>
          <a:p>
            <a:r>
              <a:rPr lang="en-US" dirty="0"/>
              <a:t>Date -d "-10minutes" +%s (</a:t>
            </a:r>
            <a:r>
              <a:rPr lang="ru-RU" dirty="0"/>
              <a:t>выводим метку времени, нужно её записать)</a:t>
            </a:r>
          </a:p>
          <a:p>
            <a:r>
              <a:rPr lang="en-US" dirty="0" err="1"/>
              <a:t>Sudo</a:t>
            </a:r>
            <a:r>
              <a:rPr lang="en-US" dirty="0"/>
              <a:t> ext4magic /dev/sdb1 -H -a 161038495 |more (</a:t>
            </a:r>
            <a:r>
              <a:rPr lang="ru-RU" dirty="0"/>
              <a:t>цифры - </a:t>
            </a:r>
            <a:r>
              <a:rPr lang="ru-RU" dirty="0" err="1"/>
              <a:t>временнвя</a:t>
            </a:r>
            <a:r>
              <a:rPr lang="ru-RU" dirty="0"/>
              <a:t> метка)</a:t>
            </a:r>
          </a:p>
          <a:p>
            <a:r>
              <a:rPr lang="ru-RU" dirty="0"/>
              <a:t>При удалении файла, в его индексном дескрипторе </a:t>
            </a:r>
            <a:r>
              <a:rPr lang="en-US" dirty="0" err="1"/>
              <a:t>d__time</a:t>
            </a:r>
            <a:r>
              <a:rPr lang="en-US" dirty="0"/>
              <a:t> Histogram </a:t>
            </a:r>
            <a:r>
              <a:rPr lang="ru-RU" dirty="0"/>
              <a:t>проставляется число и время его удаления. </a:t>
            </a:r>
          </a:p>
          <a:p>
            <a:endParaRPr lang="ru-RU" dirty="0"/>
          </a:p>
          <a:p>
            <a:r>
              <a:rPr lang="en-US" dirty="0" err="1"/>
              <a:t>Sudo</a:t>
            </a:r>
            <a:r>
              <a:rPr lang="en-US" dirty="0"/>
              <a:t> ext4magic /dev/sdb1 -a &lt;</a:t>
            </a:r>
            <a:r>
              <a:rPr lang="ru-RU" dirty="0"/>
              <a:t>метка времени&gt; -</a:t>
            </a:r>
            <a:r>
              <a:rPr lang="en-US" dirty="0"/>
              <a:t>f / -l (</a:t>
            </a:r>
            <a:r>
              <a:rPr lang="ru-RU" dirty="0"/>
              <a:t>смотрим на файловые повреждения и видим, что связь между именем и </a:t>
            </a:r>
            <a:r>
              <a:rPr lang="ru-RU" dirty="0" err="1"/>
              <a:t>инодом</a:t>
            </a:r>
            <a:r>
              <a:rPr lang="ru-RU" dirty="0"/>
              <a:t> - разрушена)</a:t>
            </a:r>
          </a:p>
          <a:p>
            <a:endParaRPr lang="ru-RU" dirty="0"/>
          </a:p>
          <a:p>
            <a:r>
              <a:rPr lang="en-US" dirty="0" err="1"/>
              <a:t>Sudo</a:t>
            </a:r>
            <a:r>
              <a:rPr lang="en-US" dirty="0"/>
              <a:t> ext4magic /dev/sdb1 -a &lt;</a:t>
            </a:r>
            <a:r>
              <a:rPr lang="ru-RU" dirty="0"/>
              <a:t>метка времени&gt; -</a:t>
            </a:r>
            <a:r>
              <a:rPr lang="en-US" dirty="0"/>
              <a:t>f / -j sdb1.journal -r</a:t>
            </a:r>
          </a:p>
          <a:p>
            <a:r>
              <a:rPr lang="ru-RU" dirty="0"/>
              <a:t>Указываем устройство </a:t>
            </a:r>
            <a:r>
              <a:rPr lang="ru-RU" dirty="0" err="1"/>
              <a:t>отмонтированной</a:t>
            </a:r>
            <a:r>
              <a:rPr lang="ru-RU" dirty="0"/>
              <a:t> флешки, затем  после аргумента -а указываем метку времени, после ключа -</a:t>
            </a:r>
            <a:r>
              <a:rPr lang="en-US" dirty="0"/>
              <a:t>f </a:t>
            </a:r>
            <a:r>
              <a:rPr lang="ru-RU" dirty="0"/>
              <a:t>мы указываем корневой каталог, после -</a:t>
            </a:r>
            <a:r>
              <a:rPr lang="en-US" dirty="0"/>
              <a:t>j </a:t>
            </a:r>
            <a:r>
              <a:rPr lang="ru-RU" dirty="0"/>
              <a:t>указываем путь к дампу журнала, который мы создали.</a:t>
            </a:r>
          </a:p>
          <a:p>
            <a:r>
              <a:rPr lang="ru-RU" dirty="0"/>
              <a:t>Не смогли восстановить файлы. Попадают в </a:t>
            </a:r>
            <a:r>
              <a:rPr lang="ru-RU" dirty="0" err="1"/>
              <a:t>рековери.дир</a:t>
            </a:r>
            <a:endParaRPr lang="ru-RU" dirty="0"/>
          </a:p>
          <a:p>
            <a:endParaRPr lang="ru-RU" dirty="0"/>
          </a:p>
          <a:p>
            <a:r>
              <a:rPr lang="en-US" dirty="0" err="1"/>
              <a:t>Sudo</a:t>
            </a:r>
            <a:r>
              <a:rPr lang="en-US" dirty="0"/>
              <a:t> cat RECOVERDIR/test10</a:t>
            </a:r>
          </a:p>
          <a:p>
            <a:r>
              <a:rPr lang="ru-RU" dirty="0"/>
              <a:t>Не файла и пути - ничего восстановить не удалось</a:t>
            </a:r>
          </a:p>
          <a:p>
            <a:endParaRPr lang="ru-RU" dirty="0"/>
          </a:p>
          <a:p>
            <a:r>
              <a:rPr lang="ru-RU" dirty="0"/>
              <a:t>2. Удачный вариант восстановления.</a:t>
            </a:r>
          </a:p>
          <a:p>
            <a:endParaRPr lang="ru-RU" dirty="0"/>
          </a:p>
          <a:p>
            <a:r>
              <a:rPr lang="en-US" dirty="0" err="1"/>
              <a:t>Sudo</a:t>
            </a:r>
            <a:r>
              <a:rPr lang="en-US" dirty="0"/>
              <a:t> ext4magic </a:t>
            </a:r>
            <a:r>
              <a:rPr lang="ru-RU" dirty="0"/>
              <a:t>путь к </a:t>
            </a:r>
            <a:r>
              <a:rPr lang="ru-RU" dirty="0" err="1"/>
              <a:t>флехе</a:t>
            </a:r>
            <a:r>
              <a:rPr lang="ru-RU" dirty="0"/>
              <a:t> -</a:t>
            </a:r>
            <a:r>
              <a:rPr lang="en-US" dirty="0"/>
              <a:t>a </a:t>
            </a:r>
            <a:r>
              <a:rPr lang="ru-RU" dirty="0"/>
              <a:t>метка -</a:t>
            </a:r>
            <a:r>
              <a:rPr lang="en-US" dirty="0"/>
              <a:t>f / -l</a:t>
            </a:r>
          </a:p>
          <a:p>
            <a:r>
              <a:rPr lang="en-US" dirty="0"/>
              <a:t>Ls</a:t>
            </a:r>
          </a:p>
          <a:p>
            <a:r>
              <a:rPr lang="en-US" dirty="0" err="1"/>
              <a:t>Sudo</a:t>
            </a:r>
            <a:r>
              <a:rPr lang="en-US" dirty="0"/>
              <a:t> ext4magic </a:t>
            </a:r>
            <a:r>
              <a:rPr lang="ru-RU" dirty="0"/>
              <a:t>путь к флешке -</a:t>
            </a:r>
            <a:r>
              <a:rPr lang="en-US" dirty="0"/>
              <a:t>a </a:t>
            </a:r>
            <a:r>
              <a:rPr lang="ru-RU" dirty="0"/>
              <a:t>метка времени -</a:t>
            </a:r>
            <a:r>
              <a:rPr lang="en-US" dirty="0"/>
              <a:t>f / -j </a:t>
            </a:r>
            <a:r>
              <a:rPr lang="ru-RU" dirty="0"/>
              <a:t>журнал -</a:t>
            </a:r>
            <a:r>
              <a:rPr lang="en-US" dirty="0"/>
              <a:t>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1124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BDAD0-92B9-5F1C-A4B3-E3CEA0F4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46E69E-A22E-FB22-8D34-2CE6A2E49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CC3E6D-8783-5E7A-1BCE-10436020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86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3C119-8CAA-504B-173B-BFB24389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3A40E0-D146-419C-6546-D0B92788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A0F28A-0FA5-ADD8-6A74-6B46691B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7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8882075" cy="900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LAPHHK+Montserrat-Black"/>
                <a:cs typeface="LAPHHK+Montserrat-Black"/>
              </a:rPr>
              <a:t>Шифрование </a:t>
            </a:r>
            <a:r>
              <a:rPr sz="6133" spc="-16" dirty="0">
                <a:solidFill>
                  <a:srgbClr val="385F71"/>
                </a:solidFill>
                <a:latin typeface="LAPHHK+Montserrat-Black"/>
                <a:cs typeface="LAPHHK+Montserrat-Black"/>
              </a:rPr>
              <a:t>диска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77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LAPHHK+Montserrat-Black"/>
                <a:cs typeface="LAPHHK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LAPHHK+Montserrat-Black"/>
                <a:cs typeface="LAPHHK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07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LAPHHK+Montserrat-Black"/>
                <a:cs typeface="LAPHHK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7" y="2640471"/>
            <a:ext cx="9586552" cy="955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LAPHHK+Montserrat-Black"/>
                <a:cs typeface="LAPHHK+Montserrat-Black"/>
              </a:rPr>
              <a:t>Цель: </a:t>
            </a: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рассмотреть функцию шифрования диска при установке с помощью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spc="-63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LVM</a:t>
            </a:r>
            <a:r>
              <a:rPr sz="1867" spc="63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и dm-crypt,</a:t>
            </a:r>
            <a:r>
              <a:rPr sz="1867" spc="481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определить, для </a:t>
            </a:r>
            <a:r>
              <a:rPr sz="1867" spc="-15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чего</a:t>
            </a:r>
            <a:r>
              <a:rPr sz="1867" spc="15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 </a:t>
            </a:r>
            <a:r>
              <a:rPr sz="1867" spc="-13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нужно</a:t>
            </a:r>
            <a:r>
              <a:rPr sz="1867" spc="13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использовать шифрование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диска.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2"/>
            <a:ext cx="6262624" cy="145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LAPHHK+Montserrat-Black"/>
                <a:cs typeface="LAPHHK+Montserrat-Black"/>
              </a:rPr>
              <a:t>Зачем применять</a:t>
            </a:r>
          </a:p>
          <a:p>
            <a:pPr>
              <a:lnSpc>
                <a:spcPts val="5800"/>
              </a:lnSpc>
            </a:pPr>
            <a:r>
              <a:rPr sz="4800" dirty="0">
                <a:solidFill>
                  <a:srgbClr val="385F71"/>
                </a:solidFill>
                <a:latin typeface="LAPHHK+Montserrat-Black"/>
                <a:cs typeface="LAPHHK+Montserrat-Black"/>
              </a:rPr>
              <a:t>шифрование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8" y="3036515"/>
            <a:ext cx="9304425" cy="622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Шифрование данных на устройстве - способ защиты </a:t>
            </a:r>
            <a:r>
              <a:rPr sz="1867" spc="-36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от</a:t>
            </a:r>
            <a:r>
              <a:rPr sz="1867" spc="36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атак, связанных с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доступом к устройству.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52924-E7CE-6F11-E5D0-FB9170C9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E26AC-A4C7-0900-15BA-36E1C0AC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2519B1-3FE0-9976-BA2A-F653C6A9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8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2"/>
            <a:ext cx="3271925" cy="707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16" dirty="0">
                <a:solidFill>
                  <a:srgbClr val="385F71"/>
                </a:solidFill>
                <a:latin typeface="LAPHHK+Montserrat-Black"/>
                <a:cs typeface="LAPHHK+Montserrat-Black"/>
              </a:rPr>
              <a:t>dm-crypt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8" y="3036515"/>
            <a:ext cx="9877721" cy="622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FIJJAO+Montserrat-Bold"/>
                <a:cs typeface="FIJJAO+Montserrat-Bold"/>
              </a:rPr>
              <a:t>dm-crypt</a:t>
            </a:r>
            <a:r>
              <a:rPr sz="1867" spc="15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— система ядра Linux, позволяющая создавать блочные устройства,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шифрующие данные на </a:t>
            </a:r>
            <a:r>
              <a:rPr sz="1867" spc="-2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лету.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407" y="4357315"/>
            <a:ext cx="5824287" cy="275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WSBUG+Montserrat-Regular"/>
                <a:cs typeface="QWSBUG+Montserrat-Regular"/>
              </a:rPr>
              <a:t>Для работы с устройствами необходим ключ.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4777875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spc="-17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Загрузчик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469"/>
            <a:ext cx="9654115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Цель: </a:t>
            </a: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познакомиться с понятием и функциями загрузчика ОС. Рассмотреть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доступные решения для Linux и процесс установки Grub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491053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5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Загрузчик</a:t>
            </a:r>
            <a:r>
              <a:rPr sz="4800" spc="15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ОС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7" y="3036515"/>
            <a:ext cx="9736084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u="sng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Загрузчик</a:t>
            </a:r>
            <a:r>
              <a:rPr sz="1867" u="sng" spc="28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 </a:t>
            </a:r>
            <a:r>
              <a:rPr sz="1867" u="sng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операционной</a:t>
            </a:r>
            <a:r>
              <a:rPr sz="1867" u="sng" spc="21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 </a:t>
            </a:r>
            <a:r>
              <a:rPr sz="1867" u="sng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системы</a:t>
            </a:r>
            <a:r>
              <a:rPr sz="1867" spc="-15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— системное программное обеспечение,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обеспечивающее </a:t>
            </a:r>
            <a:r>
              <a:rPr sz="1867" spc="-15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загрузку</a:t>
            </a:r>
            <a:r>
              <a:rPr sz="1867" spc="15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операционной системы непосредственно после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включения </a:t>
            </a:r>
            <a:r>
              <a:rPr sz="1867" spc="-13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компьютера</a:t>
            </a:r>
            <a:r>
              <a:rPr sz="1867" spc="13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и начальной загрузки.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745804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Функции </a:t>
            </a:r>
            <a:r>
              <a:rPr sz="4800" spc="-17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загрузчика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1" y="2643440"/>
            <a:ext cx="346388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KDVKPH+ArialMT"/>
                <a:cs typeface="KDVKPH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3113"/>
              </a:spcBef>
            </a:pPr>
            <a:r>
              <a:rPr sz="1867" dirty="0">
                <a:solidFill>
                  <a:srgbClr val="385F71"/>
                </a:solidFill>
                <a:latin typeface="KDVKPH+ArialMT"/>
                <a:cs typeface="KDVKPH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4999" y="2628570"/>
            <a:ext cx="9852524" cy="1310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обеспечивает необходимые средства для диалога с пользователем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spc="-13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компьютера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приводит аппаратуру </a:t>
            </a:r>
            <a:r>
              <a:rPr sz="1867" spc="-13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компьютера</a:t>
            </a:r>
            <a:r>
              <a:rPr sz="1867" spc="13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в состояние, необходимое для старта ядра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операционной системы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091" y="3964240"/>
            <a:ext cx="3463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KDVKPH+ArialMT"/>
                <a:cs typeface="KDVKPH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KDVKPH+ArialMT"/>
                <a:cs typeface="KDVKPH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385F71"/>
                </a:solidFill>
                <a:latin typeface="KDVKPH+ArialMT"/>
                <a:cs typeface="KDVKPH+ArialMT"/>
              </a:rPr>
              <a:t>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84999" y="3949370"/>
            <a:ext cx="8708677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spc="-1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загружает</a:t>
            </a:r>
            <a:r>
              <a:rPr sz="1867" spc="1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ядро операционной системы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формирует параметры, передаваемые ядру операционной системы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передает управление ядру операционной системы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46090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NMVPER+Montserrat-Black"/>
                <a:cs typeface="NMVPER+Montserrat-Black"/>
              </a:rPr>
              <a:t>Примеры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8" y="3381585"/>
            <a:ext cx="3463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KDVKPH+ArialMT"/>
                <a:cs typeface="KDVKPH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KDVKPH+ArialMT"/>
                <a:cs typeface="KDVKPH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385F71"/>
                </a:solidFill>
                <a:latin typeface="KDVKPH+ArialMT"/>
                <a:cs typeface="KDVKPH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5007" y="3366715"/>
            <a:ext cx="2803821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LILO (LINUX LOADER)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GNU GRUB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MTSCLC+Montserrat-Regular"/>
                <a:cs typeface="MTSCLC+Montserrat-Regular"/>
              </a:rPr>
              <a:t>BURG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8" y="1354601"/>
            <a:ext cx="9975697" cy="2830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Аварийная </a:t>
            </a:r>
            <a:r>
              <a:rPr sz="6133" spc="-29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загрузка</a:t>
            </a:r>
            <a:r>
              <a:rPr sz="6133" spc="29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и</a:t>
            </a:r>
          </a:p>
          <a:p>
            <a:pPr>
              <a:lnSpc>
                <a:spcPts val="7400"/>
              </a:lnSpc>
            </a:pPr>
            <a:r>
              <a:rPr sz="6133" spc="-28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загрузка</a:t>
            </a:r>
          </a:p>
          <a:p>
            <a:pPr>
              <a:lnSpc>
                <a:spcPts val="7400"/>
              </a:lnSpc>
            </a:pPr>
            <a:r>
              <a:rPr sz="6133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восстановления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2" y="2640470"/>
            <a:ext cx="9770281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Цель: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познакомиться с различными вариантами загрузки и их назначением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84087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7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Стандартная</a:t>
            </a:r>
            <a:r>
              <a:rPr sz="4800" spc="17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 </a:t>
            </a:r>
            <a:r>
              <a:rPr sz="4800" spc="-23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загрузка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8621" y="3177432"/>
            <a:ext cx="9501720" cy="199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819"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1.</a:t>
            </a:r>
            <a:r>
              <a:rPr sz="1867" spc="1911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Начальная загрузочная запись (MBR) </a:t>
            </a: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загружает</a:t>
            </a: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GRUB</a:t>
            </a:r>
          </a:p>
          <a:p>
            <a:pPr marL="24405">
              <a:lnSpc>
                <a:spcPts val="2275"/>
              </a:lnSpc>
              <a:spcBef>
                <a:spcPts val="391"/>
              </a:spcBef>
            </a:pP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2.</a:t>
            </a:r>
            <a:r>
              <a:rPr sz="1867" spc="1895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GRUB </a:t>
            </a: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загружает</a:t>
            </a: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ядро</a:t>
            </a:r>
          </a:p>
          <a:p>
            <a:pPr marL="27723"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3.</a:t>
            </a:r>
            <a:r>
              <a:rPr sz="1867" spc="1911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Ядро </a:t>
            </a: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загружает</a:t>
            </a: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временную корневую файловую систему и выполняет</a:t>
            </a:r>
          </a:p>
          <a:p>
            <a:pPr marL="516371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первый процесс (init)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spc="3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4.</a:t>
            </a:r>
            <a:r>
              <a:rPr sz="1867" spc="1873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Init определяет уровень выполнения</a:t>
            </a:r>
          </a:p>
          <a:p>
            <a:pPr marL="27249"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5.</a:t>
            </a:r>
            <a:r>
              <a:rPr sz="1867" spc="1911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spc="-15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Стартуют</a:t>
            </a:r>
            <a:r>
              <a:rPr sz="1867" spc="15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программы уровня выполнения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676285" cy="1476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Виды нестандартных</a:t>
            </a:r>
          </a:p>
          <a:p>
            <a:pPr>
              <a:lnSpc>
                <a:spcPts val="5800"/>
              </a:lnSpc>
            </a:pPr>
            <a:r>
              <a:rPr sz="4800" spc="-16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загрузок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8" y="3192303"/>
            <a:ext cx="3463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5007" y="3177433"/>
            <a:ext cx="8305901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Однопользовательский режим (single user mode)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Аварийная загрузка (emergency mode)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Загрузка в режиме восстановления (rescue mode, recovery mode)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71263-E78B-5619-8BFB-43F49616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A1FCB9-32A6-FADE-56F6-48078D938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038974-570B-E6CC-371D-AECE1D5D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8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8435848" cy="1476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9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Однопользовательский</a:t>
            </a:r>
          </a:p>
          <a:p>
            <a:pPr>
              <a:lnSpc>
                <a:spcPts val="5800"/>
              </a:lnSpc>
            </a:pPr>
            <a:r>
              <a:rPr sz="4800" spc="-17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режим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8" y="3192303"/>
            <a:ext cx="346388" cy="189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5007" y="3177432"/>
            <a:ext cx="7246212" cy="199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Загружает</a:t>
            </a: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обычное ядро системы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Минимальный набор загруженных утилит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Полный доступ к файловой системе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Не </a:t>
            </a: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загружает</a:t>
            </a: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графическую оболочку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Не работают </a:t>
            </a: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сетевые</a:t>
            </a: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сервисы (и потенциально </a:t>
            </a:r>
            <a:r>
              <a:rPr sz="1867" spc="-16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вся</a:t>
            </a:r>
            <a:r>
              <a:rPr sz="1867" spc="16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spc="-15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сеть)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Практически все утилиты можно запустить вручную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22518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Аварийная </a:t>
            </a:r>
            <a:r>
              <a:rPr sz="4800" spc="-23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загрузка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1" y="2605274"/>
            <a:ext cx="34638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5000" y="2590403"/>
            <a:ext cx="9296129" cy="63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Однопользовательский режим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Загружает</a:t>
            </a: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ядро и оболочку (shell) с файловой системы, доступной </a:t>
            </a: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только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4999" y="3250804"/>
            <a:ext cx="1575104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для чтения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091" y="3595873"/>
            <a:ext cx="34638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85000" y="3581004"/>
            <a:ext cx="2259041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spc="-28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Сеть</a:t>
            </a:r>
            <a:r>
              <a:rPr sz="1867" spc="28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недоступна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8376107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29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Режим</a:t>
            </a:r>
            <a:r>
              <a:rPr sz="4800" spc="29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ALFQKC+Montserrat-Black"/>
                <a:cs typeface="ALFQKC+Montserrat-Black"/>
              </a:rPr>
              <a:t>восстановления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98" y="3192303"/>
            <a:ext cx="346388" cy="1243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513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  <a:p>
            <a:pPr>
              <a:lnSpc>
                <a:spcPts val="2085"/>
              </a:lnSpc>
              <a:spcBef>
                <a:spcPts val="447"/>
              </a:spcBef>
            </a:pPr>
            <a:r>
              <a:rPr sz="1867" dirty="0">
                <a:solidFill>
                  <a:srgbClr val="385F71"/>
                </a:solidFill>
                <a:latin typeface="ALCGUW+ArialMT"/>
                <a:cs typeface="ALCGUW+ArialMT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5007" y="3177433"/>
            <a:ext cx="4063831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Однопользовательский режим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5007" y="3507633"/>
            <a:ext cx="7334877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Загружает</a:t>
            </a: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стандартное ядро и оболочку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spc="-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Пытается</a:t>
            </a:r>
            <a:r>
              <a:rPr sz="1867" spc="1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подмонтировать доступные файловые системы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spc="-28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Сеть</a:t>
            </a:r>
            <a:r>
              <a:rPr sz="1867" spc="28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QSBLTU+Montserrat-Regular"/>
                <a:cs typeface="QSBLTU+Montserrat-Regular"/>
              </a:rPr>
              <a:t>недоступна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6923C-658C-7FD4-CF35-AB05C37A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ОС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E65082-EAE7-73F8-71A8-95835A1D1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1316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8" y="1354601"/>
            <a:ext cx="7394313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spc="-28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Устройство</a:t>
            </a:r>
            <a:r>
              <a:rPr sz="6133" spc="28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ОС</a:t>
            </a:r>
          </a:p>
          <a:p>
            <a:pPr>
              <a:lnSpc>
                <a:spcPts val="7400"/>
              </a:lnSpc>
            </a:pPr>
            <a:r>
              <a:rPr sz="6133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семейства 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7961577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Цели и задачи </a:t>
            </a:r>
            <a:r>
              <a:rPr sz="4800" spc="-49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модуля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470"/>
            <a:ext cx="8403355" cy="284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Цель: </a:t>
            </a:r>
            <a:r>
              <a:rPr sz="18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познакомиться с основными темами </a:t>
            </a:r>
            <a:r>
              <a:rPr sz="1867" spc="-15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предстоящего</a:t>
            </a:r>
            <a:r>
              <a:rPr sz="1867" spc="15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модуля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6461963" cy="1476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В </a:t>
            </a:r>
            <a:r>
              <a:rPr sz="4800" spc="-64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этом</a:t>
            </a:r>
            <a:r>
              <a:rPr sz="4800" spc="64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 </a:t>
            </a:r>
            <a:r>
              <a:rPr sz="4800" spc="-48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модуле</a:t>
            </a:r>
            <a:r>
              <a:rPr sz="4800" spc="48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мы</a:t>
            </a:r>
          </a:p>
          <a:p>
            <a:pPr>
              <a:lnSpc>
                <a:spcPts val="5800"/>
              </a:lnSpc>
            </a:pPr>
            <a:r>
              <a:rPr sz="4800" spc="-19" dirty="0">
                <a:solidFill>
                  <a:srgbClr val="385F71"/>
                </a:solidFill>
                <a:latin typeface="HMENEO+Montserrat-Black"/>
                <a:cs typeface="HMENEO+Montserrat-Black"/>
              </a:rPr>
              <a:t>рассмотрим: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3873" y="3243428"/>
            <a:ext cx="9965203" cy="2729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KGEKQK+ArialMT"/>
                <a:cs typeface="KGEKQK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Виды пользователей и их создание</a:t>
            </a:r>
          </a:p>
          <a:p>
            <a:pPr>
              <a:lnSpc>
                <a:spcPts val="2763"/>
              </a:lnSpc>
              <a:spcBef>
                <a:spcPts val="269"/>
              </a:spcBef>
            </a:pPr>
            <a:r>
              <a:rPr sz="2267" dirty="0">
                <a:solidFill>
                  <a:srgbClr val="385F71"/>
                </a:solidFill>
                <a:latin typeface="KGEKQK+ArialMT"/>
                <a:cs typeface="KGEKQK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Пространство ядра, пространство пользователя и системные</a:t>
            </a:r>
          </a:p>
          <a:p>
            <a:pPr marL="478580">
              <a:lnSpc>
                <a:spcPts val="2763"/>
              </a:lnSpc>
              <a:spcBef>
                <a:spcPts val="269"/>
              </a:spcBef>
            </a:pPr>
            <a:r>
              <a:rPr sz="22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вызовы</a:t>
            </a:r>
          </a:p>
          <a:p>
            <a:pPr>
              <a:lnSpc>
                <a:spcPts val="2763"/>
              </a:lnSpc>
              <a:spcBef>
                <a:spcPts val="269"/>
              </a:spcBef>
            </a:pPr>
            <a:r>
              <a:rPr sz="2267" dirty="0">
                <a:solidFill>
                  <a:srgbClr val="385F71"/>
                </a:solidFill>
                <a:latin typeface="KGEKQK+ArialMT"/>
                <a:cs typeface="KGEKQK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Файловую </a:t>
            </a:r>
            <a:r>
              <a:rPr sz="2267" spc="-13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систему</a:t>
            </a:r>
            <a:r>
              <a:rPr sz="2267" spc="13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и процесс монтирования</a:t>
            </a:r>
          </a:p>
          <a:p>
            <a:pPr>
              <a:lnSpc>
                <a:spcPts val="2763"/>
              </a:lnSpc>
              <a:spcBef>
                <a:spcPts val="336"/>
              </a:spcBef>
            </a:pPr>
            <a:r>
              <a:rPr sz="2267" dirty="0">
                <a:solidFill>
                  <a:srgbClr val="385F71"/>
                </a:solidFill>
                <a:latin typeface="KGEKQK+ArialMT"/>
                <a:cs typeface="KGEKQK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2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Установку</a:t>
            </a:r>
            <a:r>
              <a:rPr sz="2267" spc="2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дополнительных программ</a:t>
            </a:r>
          </a:p>
          <a:p>
            <a:pPr>
              <a:lnSpc>
                <a:spcPts val="2763"/>
              </a:lnSpc>
              <a:spcBef>
                <a:spcPts val="269"/>
              </a:spcBef>
            </a:pPr>
            <a:r>
              <a:rPr sz="2267" dirty="0">
                <a:solidFill>
                  <a:srgbClr val="385F71"/>
                </a:solidFill>
                <a:latin typeface="KGEKQK+ArialMT"/>
                <a:cs typeface="KGEKQK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Управление памятью и процесс подкачки</a:t>
            </a:r>
          </a:p>
          <a:p>
            <a:pPr>
              <a:lnSpc>
                <a:spcPts val="2763"/>
              </a:lnSpc>
              <a:spcBef>
                <a:spcPts val="269"/>
              </a:spcBef>
            </a:pPr>
            <a:r>
              <a:rPr sz="2267" dirty="0">
                <a:solidFill>
                  <a:srgbClr val="385F71"/>
                </a:solidFill>
                <a:latin typeface="KGEKQK+ArialMT"/>
                <a:cs typeface="KGEKQK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Управление процессами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3874" y="5999329"/>
            <a:ext cx="1760428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KGEKQK+ArialMT"/>
                <a:cs typeface="KGEKQK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28" dirty="0">
                <a:solidFill>
                  <a:srgbClr val="385F71"/>
                </a:solidFill>
                <a:latin typeface="VRBBBR+Montserrat-Regular"/>
                <a:cs typeface="VRBBBR+Montserrat-Regular"/>
              </a:rPr>
              <a:t>Сокеты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5407" y="1354602"/>
            <a:ext cx="6343531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spc="-28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Пользователь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8" y="2640336"/>
            <a:ext cx="973368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Цель:</a:t>
            </a:r>
            <a:r>
              <a:rPr sz="2000" spc="435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познакомиться</a:t>
            </a:r>
            <a:r>
              <a:rPr sz="2000" spc="441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с</a:t>
            </a:r>
            <a:r>
              <a:rPr sz="2000" spc="433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понятием</a:t>
            </a:r>
            <a:r>
              <a:rPr sz="2000" spc="433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пользователя</a:t>
            </a:r>
            <a:r>
              <a:rPr sz="2000" spc="441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в</a:t>
            </a:r>
            <a:r>
              <a:rPr sz="2000" spc="433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Linux,</a:t>
            </a:r>
            <a:r>
              <a:rPr sz="2000" spc="435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рассмотреть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9667" y="3097536"/>
            <a:ext cx="8686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типы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79261" y="3097536"/>
            <a:ext cx="226237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пользователей,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32139" y="3097536"/>
            <a:ext cx="15514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научиться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80167" y="3097536"/>
            <a:ext cx="152247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создавать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000256" y="3097536"/>
            <a:ext cx="220852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пользователей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399284" y="3097536"/>
            <a:ext cx="37795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и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09667" y="3554736"/>
            <a:ext cx="402488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пользоваться утилитой sudo.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CC2DD-36A9-5094-9058-274B4115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C5933B-4901-E06C-730F-B9F034872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3BCB60-70C9-ADC8-9F50-D07164A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71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989884" y="1739348"/>
            <a:ext cx="6090698" cy="3379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518701" y="1439728"/>
            <a:ext cx="4741705" cy="682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25"/>
              </a:lnSpc>
            </a:pPr>
            <a:r>
              <a:rPr sz="4533" spc="-21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Пользователь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1300" y="2799502"/>
            <a:ext cx="4418584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“</a:t>
            </a:r>
            <a:r>
              <a:rPr sz="2000" u="sng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Пользователем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” в ОС Linux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spc="-17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называется</a:t>
            </a:r>
            <a:r>
              <a:rPr sz="2000" spc="17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учетная запись, под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spc="-2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которой</a:t>
            </a:r>
            <a:r>
              <a:rPr sz="2000" spc="2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spc="-13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выполняется</a:t>
            </a:r>
            <a:r>
              <a:rPr sz="2000" spc="13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spc="-15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вход</a:t>
            </a:r>
            <a:r>
              <a:rPr sz="2000" spc="15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в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spc="-19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систему.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631386" y="946205"/>
            <a:ext cx="5258463" cy="5263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38063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5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Типы</a:t>
            </a:r>
            <a:r>
              <a:rPr sz="4800" spc="15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 </a:t>
            </a:r>
            <a:r>
              <a:rPr sz="4800" spc="-21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пользователей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6783" y="2696400"/>
            <a:ext cx="5013960" cy="210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Обычные пользователи</a:t>
            </a:r>
          </a:p>
          <a:p>
            <a:pPr marL="458205"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(User UID&gt;100)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Суперпользователь</a:t>
            </a:r>
          </a:p>
          <a:p>
            <a:pPr marL="458205"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(Root UID=0)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Системные пользователи</a:t>
            </a:r>
          </a:p>
          <a:p>
            <a:pPr marL="458205"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(daemon, backup, sshd UID=1..100)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5403" y="1355953"/>
            <a:ext cx="1003178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Информация </a:t>
            </a:r>
            <a:r>
              <a:rPr sz="4800" spc="-20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пользователей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1" y="2484336"/>
            <a:ext cx="566495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Информация хранится в </a:t>
            </a:r>
            <a:r>
              <a:rPr sz="2000" spc="-13" dirty="0">
                <a:solidFill>
                  <a:srgbClr val="385F71"/>
                </a:solidFill>
                <a:latin typeface="TBVLAE+Montserrat-Bold"/>
                <a:cs typeface="TBVLAE+Montserrat-Bold"/>
              </a:rPr>
              <a:t>passwd</a:t>
            </a:r>
            <a:r>
              <a:rPr sz="2000" spc="79" dirty="0">
                <a:solidFill>
                  <a:srgbClr val="385F71"/>
                </a:solidFill>
                <a:latin typeface="TBVLAE+Montserrat-Bold"/>
                <a:cs typeface="TBVLAE+Montserrat-Bold"/>
              </a:rPr>
              <a:t> </a:t>
            </a:r>
            <a:r>
              <a:rPr sz="2000" dirty="0">
                <a:solidFill>
                  <a:srgbClr val="385F71"/>
                </a:solidFill>
                <a:latin typeface="TBVLAE+Montserrat-Bold"/>
                <a:cs typeface="TBVLAE+Montserrat-Bold"/>
              </a:rPr>
              <a:t>и</a:t>
            </a:r>
            <a:r>
              <a:rPr sz="2000" spc="65" dirty="0">
                <a:solidFill>
                  <a:srgbClr val="385F71"/>
                </a:solidFill>
                <a:latin typeface="TBVLAE+Montserrat-Bold"/>
                <a:cs typeface="TBVLAE+Montserrat-Bold"/>
              </a:rPr>
              <a:t> </a:t>
            </a:r>
            <a:r>
              <a:rPr sz="2000" dirty="0">
                <a:solidFill>
                  <a:srgbClr val="385F71"/>
                </a:solidFill>
                <a:latin typeface="TBVLAE+Montserrat-Bold"/>
                <a:cs typeface="TBVLAE+Montserrat-Bold"/>
              </a:rPr>
              <a:t>group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6783" y="3195535"/>
            <a:ext cx="7090411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Имя пользователя (user name)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Идентификационный номер пользователя (UID)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Идентификационный номер группы (GID)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Пароль (password)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Полное имя (full name)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Домашний каталог (home directory)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Начальная оболочка (login shell)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471808" y="1478943"/>
            <a:ext cx="6096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2076133" y="1355957"/>
            <a:ext cx="339567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sudo и su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6458" y="3021758"/>
            <a:ext cx="1547289" cy="892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1"/>
              </a:lnSpc>
            </a:pPr>
            <a:r>
              <a:rPr sz="2667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667" spc="17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667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sudo</a:t>
            </a:r>
          </a:p>
          <a:p>
            <a:pPr>
              <a:lnSpc>
                <a:spcPts val="3251"/>
              </a:lnSpc>
              <a:spcBef>
                <a:spcPts val="515"/>
              </a:spcBef>
            </a:pPr>
            <a:r>
              <a:rPr sz="2667" dirty="0">
                <a:solidFill>
                  <a:srgbClr val="385F71"/>
                </a:solidFill>
                <a:latin typeface="AERJAF+ArialMT"/>
                <a:cs typeface="AERJAF+ArialMT"/>
              </a:rPr>
              <a:t>●</a:t>
            </a:r>
            <a:r>
              <a:rPr sz="2667" spc="17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667" dirty="0">
                <a:solidFill>
                  <a:srgbClr val="385F71"/>
                </a:solidFill>
                <a:latin typeface="WQGLCV+Montserrat-Regular"/>
                <a:cs typeface="WQGLCV+Montserrat-Regular"/>
              </a:rPr>
              <a:t>su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176298" y="1041621"/>
            <a:ext cx="6801016" cy="4532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496417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VEUNTK+Montserrat-Black"/>
                <a:cs typeface="VEUNTK+Montserrat-Black"/>
              </a:rPr>
              <a:t>Безопасность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5351744-F417-AC75-84E6-8833F6CD7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812" y="413468"/>
            <a:ext cx="11290852" cy="63212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dirty="0"/>
              <a:t>Суперпользователь: </a:t>
            </a:r>
            <a:r>
              <a:rPr lang="ru-RU" dirty="0" err="1"/>
              <a:t>root</a:t>
            </a:r>
            <a:r>
              <a:rPr lang="ru-RU" dirty="0"/>
              <a:t> </a:t>
            </a:r>
            <a:r>
              <a:rPr lang="ru-RU" dirty="0" err="1"/>
              <a:t>uid</a:t>
            </a:r>
            <a:r>
              <a:rPr lang="ru-RU" dirty="0"/>
              <a:t>=0</a:t>
            </a:r>
          </a:p>
          <a:p>
            <a:pPr marL="0" indent="0">
              <a:buNone/>
            </a:pPr>
            <a:r>
              <a:rPr lang="ru-RU" dirty="0"/>
              <a:t>Системные пользователи: </a:t>
            </a:r>
            <a:r>
              <a:rPr lang="ru-RU" dirty="0" err="1"/>
              <a:t>daemon</a:t>
            </a:r>
            <a:r>
              <a:rPr lang="ru-RU" dirty="0"/>
              <a:t>, </a:t>
            </a:r>
            <a:r>
              <a:rPr lang="ru-RU" dirty="0" err="1"/>
              <a:t>backup</a:t>
            </a:r>
            <a:r>
              <a:rPr lang="ru-RU" dirty="0"/>
              <a:t>, </a:t>
            </a:r>
            <a:r>
              <a:rPr lang="ru-RU" dirty="0" err="1"/>
              <a:t>sshd</a:t>
            </a:r>
            <a:r>
              <a:rPr lang="ru-RU" dirty="0"/>
              <a:t>, </a:t>
            </a:r>
            <a:r>
              <a:rPr lang="ru-RU" dirty="0" err="1"/>
              <a:t>uid</a:t>
            </a:r>
            <a:r>
              <a:rPr lang="ru-RU" dirty="0"/>
              <a:t>=1.100. Устанавливаются системой и выполняют f.</a:t>
            </a:r>
          </a:p>
          <a:p>
            <a:pPr marL="0" indent="0">
              <a:buNone/>
            </a:pPr>
            <a:r>
              <a:rPr lang="ru-RU" dirty="0" err="1"/>
              <a:t>Uid</a:t>
            </a:r>
            <a:r>
              <a:rPr lang="ru-RU" dirty="0"/>
              <a:t> - </a:t>
            </a:r>
            <a:r>
              <a:rPr lang="ru-RU" dirty="0" err="1"/>
              <a:t>идентефикатор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Инфа о </a:t>
            </a:r>
            <a:r>
              <a:rPr lang="ru-RU" dirty="0" err="1"/>
              <a:t>пользтвателях</a:t>
            </a:r>
            <a:r>
              <a:rPr lang="ru-RU" dirty="0"/>
              <a:t> хранится в файлах </a:t>
            </a:r>
            <a:r>
              <a:rPr lang="ru-RU" dirty="0" err="1"/>
              <a:t>passwd</a:t>
            </a:r>
            <a:r>
              <a:rPr lang="ru-RU" dirty="0"/>
              <a:t> и </a:t>
            </a:r>
            <a:r>
              <a:rPr lang="ru-RU" dirty="0" err="1"/>
              <a:t>group</a:t>
            </a:r>
            <a:endParaRPr lang="ru-RU" dirty="0"/>
          </a:p>
          <a:p>
            <a:r>
              <a:rPr lang="ru-RU" dirty="0"/>
              <a:t>User </a:t>
            </a:r>
            <a:r>
              <a:rPr lang="ru-RU" dirty="0" err="1"/>
              <a:t>name</a:t>
            </a:r>
            <a:r>
              <a:rPr lang="ru-RU" dirty="0"/>
              <a:t> </a:t>
            </a:r>
          </a:p>
          <a:p>
            <a:r>
              <a:rPr lang="ru-RU" dirty="0"/>
              <a:t>UID</a:t>
            </a:r>
          </a:p>
          <a:p>
            <a:r>
              <a:rPr lang="ru-RU" dirty="0"/>
              <a:t>GID</a:t>
            </a:r>
          </a:p>
          <a:p>
            <a:r>
              <a:rPr lang="ru-RU" dirty="0"/>
              <a:t>Password</a:t>
            </a:r>
          </a:p>
          <a:p>
            <a:r>
              <a:rPr lang="ru-RU" dirty="0"/>
              <a:t>Full </a:t>
            </a:r>
            <a:r>
              <a:rPr lang="ru-RU" dirty="0" err="1"/>
              <a:t>name</a:t>
            </a:r>
            <a:endParaRPr lang="ru-RU" dirty="0"/>
          </a:p>
          <a:p>
            <a:r>
              <a:rPr lang="ru-RU" dirty="0"/>
              <a:t>Home </a:t>
            </a:r>
            <a:r>
              <a:rPr lang="ru-RU" dirty="0" err="1"/>
              <a:t>directory</a:t>
            </a:r>
            <a:r>
              <a:rPr lang="ru-RU" dirty="0"/>
              <a:t>. Когда попадаешь в систему - оболочка</a:t>
            </a:r>
          </a:p>
          <a:p>
            <a:r>
              <a:rPr lang="ru-RU" dirty="0" err="1"/>
              <a:t>Login</a:t>
            </a:r>
            <a:r>
              <a:rPr lang="ru-RU" dirty="0"/>
              <a:t> </a:t>
            </a:r>
            <a:r>
              <a:rPr lang="ru-RU" dirty="0" err="1"/>
              <a:t>shell</a:t>
            </a:r>
            <a:r>
              <a:rPr lang="ru-RU" dirty="0"/>
              <a:t> (начальная оболочка). При входе в систему</a:t>
            </a:r>
          </a:p>
          <a:p>
            <a:endParaRPr lang="ru-RU" dirty="0"/>
          </a:p>
          <a:p>
            <a:r>
              <a:rPr lang="ru-RU" dirty="0"/>
              <a:t>После авторизации вводим: </a:t>
            </a:r>
            <a:r>
              <a:rPr lang="ru-RU" dirty="0" err="1"/>
              <a:t>getent</a:t>
            </a:r>
            <a:r>
              <a:rPr lang="ru-RU" dirty="0"/>
              <a:t> --</a:t>
            </a:r>
            <a:r>
              <a:rPr lang="ru-RU" dirty="0" err="1"/>
              <a:t>help</a:t>
            </a:r>
            <a:endParaRPr lang="ru-RU" dirty="0"/>
          </a:p>
          <a:p>
            <a:r>
              <a:rPr lang="ru-RU" dirty="0" err="1"/>
              <a:t>Getent</a:t>
            </a:r>
            <a:r>
              <a:rPr lang="ru-RU" dirty="0"/>
              <a:t> - команда </a:t>
            </a:r>
            <a:r>
              <a:rPr lang="ru-RU" dirty="0" err="1"/>
              <a:t>unix</a:t>
            </a:r>
            <a:r>
              <a:rPr lang="ru-RU" dirty="0"/>
              <a:t>, </a:t>
            </a:r>
            <a:r>
              <a:rPr lang="ru-RU" dirty="0" err="1"/>
              <a:t>rкоторая</a:t>
            </a:r>
            <a:r>
              <a:rPr lang="ru-RU" dirty="0"/>
              <a:t> позволяет получить пользователю получить записи в ряде важных текстовых файлов (баз данных), что включает БД </a:t>
            </a:r>
            <a:r>
              <a:rPr lang="ru-RU" dirty="0" err="1"/>
              <a:t>passwd</a:t>
            </a:r>
            <a:r>
              <a:rPr lang="ru-RU" dirty="0"/>
              <a:t> и </a:t>
            </a:r>
            <a:r>
              <a:rPr lang="ru-RU" dirty="0" err="1"/>
              <a:t>group</a:t>
            </a:r>
            <a:r>
              <a:rPr lang="ru-RU" dirty="0"/>
              <a:t>. Самый </a:t>
            </a:r>
            <a:r>
              <a:rPr lang="ru-RU" dirty="0" err="1"/>
              <a:t>распостраненный</a:t>
            </a:r>
            <a:r>
              <a:rPr lang="ru-RU" dirty="0"/>
              <a:t> способ поиска инфы о пользователях.</a:t>
            </a:r>
          </a:p>
          <a:p>
            <a:r>
              <a:rPr lang="ru-RU" dirty="0" err="1"/>
              <a:t>Getent</a:t>
            </a:r>
            <a:r>
              <a:rPr lang="ru-RU" dirty="0"/>
              <a:t> </a:t>
            </a:r>
            <a:r>
              <a:rPr lang="ru-RU" dirty="0" err="1"/>
              <a:t>passwd</a:t>
            </a:r>
            <a:r>
              <a:rPr lang="ru-RU" dirty="0"/>
              <a:t> - список пользователей в системе.</a:t>
            </a:r>
          </a:p>
          <a:p>
            <a:r>
              <a:rPr lang="ru-RU" dirty="0"/>
              <a:t>Формат на примере уз: имя пользователя, знак Х (зашифрованный пароль хранится в файле </a:t>
            </a:r>
            <a:r>
              <a:rPr lang="ru-RU" dirty="0" err="1"/>
              <a:t>itc.shadow</a:t>
            </a:r>
            <a:r>
              <a:rPr lang="ru-RU" dirty="0"/>
              <a:t>), далее ИН, ИН группы, </a:t>
            </a:r>
            <a:r>
              <a:rPr lang="ru-RU" dirty="0" err="1"/>
              <a:t>full</a:t>
            </a:r>
            <a:r>
              <a:rPr lang="ru-RU" dirty="0"/>
              <a:t> </a:t>
            </a:r>
            <a:r>
              <a:rPr lang="ru-RU" dirty="0" err="1"/>
              <a:t>name</a:t>
            </a:r>
            <a:r>
              <a:rPr lang="ru-RU" dirty="0"/>
              <a:t>, домашний каталог, оболочка входа (</a:t>
            </a:r>
            <a:r>
              <a:rPr lang="ru-RU" dirty="0" err="1"/>
              <a:t>bin</a:t>
            </a:r>
            <a:r>
              <a:rPr lang="ru-RU" dirty="0"/>
              <a:t> </a:t>
            </a:r>
            <a:r>
              <a:rPr lang="ru-RU" dirty="0" err="1"/>
              <a:t>bash</a:t>
            </a:r>
            <a:r>
              <a:rPr lang="ru-RU" dirty="0"/>
              <a:t>).</a:t>
            </a:r>
          </a:p>
          <a:p>
            <a:endParaRPr lang="ru-RU" dirty="0"/>
          </a:p>
          <a:p>
            <a:r>
              <a:rPr lang="ru-RU" dirty="0"/>
              <a:t>Основа переключения прав доступа в Линукс лежит на понятии "пользователь". Пользователю владельцу файла: чтение запись и исполнение, для всех остальных пользователь на файл. 2 утилиты для переключения пользователя.</a:t>
            </a:r>
          </a:p>
          <a:p>
            <a:r>
              <a:rPr lang="ru-RU" dirty="0" err="1"/>
              <a:t>Sudo</a:t>
            </a:r>
            <a:r>
              <a:rPr lang="ru-RU" dirty="0"/>
              <a:t> - </a:t>
            </a:r>
            <a:r>
              <a:rPr lang="ru-RU" dirty="0" err="1"/>
              <a:t>привелегии</a:t>
            </a:r>
            <a:r>
              <a:rPr lang="ru-RU" dirty="0"/>
              <a:t> </a:t>
            </a:r>
            <a:r>
              <a:rPr lang="ru-RU" dirty="0" err="1"/>
              <a:t>root</a:t>
            </a:r>
            <a:r>
              <a:rPr lang="ru-RU" dirty="0"/>
              <a:t> для выполнения админ обязательств. Для пользования обычным </a:t>
            </a:r>
            <a:r>
              <a:rPr lang="ru-RU" dirty="0" err="1"/>
              <a:t>пользоваиелям</a:t>
            </a:r>
            <a:r>
              <a:rPr lang="ru-RU" dirty="0"/>
              <a:t> </a:t>
            </a:r>
            <a:r>
              <a:rPr lang="ru-RU" dirty="0" err="1"/>
              <a:t>root</a:t>
            </a:r>
            <a:r>
              <a:rPr lang="ru-RU" dirty="0"/>
              <a:t> </a:t>
            </a:r>
            <a:r>
              <a:rPr lang="ru-RU" dirty="0" err="1"/>
              <a:t>sudo</a:t>
            </a:r>
            <a:r>
              <a:rPr lang="ru-RU" dirty="0"/>
              <a:t> нужно установить. Запуск только 1 команды суперпользователя.</a:t>
            </a:r>
          </a:p>
          <a:p>
            <a:r>
              <a:rPr lang="ru-RU" dirty="0" err="1"/>
              <a:t>Su</a:t>
            </a:r>
            <a:r>
              <a:rPr lang="ru-RU" dirty="0"/>
              <a:t> переключает в режим другого пользователя .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9641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293A565-B6CC-26EF-AEBE-32B583639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37" y="135172"/>
            <a:ext cx="11855393" cy="666319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Право на </a:t>
            </a:r>
            <a:r>
              <a:rPr lang="ru-RU" dirty="0" err="1"/>
              <a:t>исп</a:t>
            </a:r>
            <a:r>
              <a:rPr lang="ru-RU" dirty="0"/>
              <a:t> </a:t>
            </a:r>
            <a:r>
              <a:rPr lang="ru-RU" dirty="0" err="1"/>
              <a:t>sudo</a:t>
            </a:r>
            <a:r>
              <a:rPr lang="ru-RU" dirty="0"/>
              <a:t>:</a:t>
            </a:r>
          </a:p>
          <a:p>
            <a:r>
              <a:rPr lang="ru-RU" dirty="0" err="1"/>
              <a:t>Apt</a:t>
            </a:r>
            <a:r>
              <a:rPr lang="ru-RU" dirty="0"/>
              <a:t> </a:t>
            </a:r>
            <a:r>
              <a:rPr lang="ru-RU" dirty="0" err="1"/>
              <a:t>install</a:t>
            </a:r>
            <a:r>
              <a:rPr lang="ru-RU" dirty="0"/>
              <a:t> </a:t>
            </a:r>
            <a:r>
              <a:rPr lang="ru-RU" dirty="0" err="1"/>
              <a:t>sudo</a:t>
            </a:r>
            <a:r>
              <a:rPr lang="ru-RU" dirty="0"/>
              <a:t> в обычном пользователе.</a:t>
            </a:r>
          </a:p>
          <a:p>
            <a:r>
              <a:rPr lang="ru-RU" dirty="0" err="1"/>
              <a:t>Su</a:t>
            </a:r>
            <a:r>
              <a:rPr lang="ru-RU" dirty="0"/>
              <a:t> -имя пользователя- -пароль пользователя-</a:t>
            </a:r>
          </a:p>
          <a:p>
            <a:r>
              <a:rPr lang="ru-RU" dirty="0" err="1"/>
              <a:t>Su</a:t>
            </a:r>
            <a:r>
              <a:rPr lang="ru-RU" dirty="0"/>
              <a:t> </a:t>
            </a:r>
            <a:r>
              <a:rPr lang="ru-RU" dirty="0" err="1"/>
              <a:t>root</a:t>
            </a:r>
            <a:endParaRPr lang="ru-RU" dirty="0"/>
          </a:p>
          <a:p>
            <a:r>
              <a:rPr lang="ru-RU" dirty="0" err="1"/>
              <a:t>CyberSec_WM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 err="1"/>
              <a:t>Adduser</a:t>
            </a:r>
            <a:r>
              <a:rPr lang="ru-RU" dirty="0"/>
              <a:t>. Если пишет, что команда не найдена, то нужно указать до неё полный путь. </a:t>
            </a:r>
          </a:p>
          <a:p>
            <a:r>
              <a:rPr lang="ru-RU" dirty="0"/>
              <a:t>Полный путь: /</a:t>
            </a:r>
            <a:r>
              <a:rPr lang="ru-RU" dirty="0" err="1"/>
              <a:t>sbin</a:t>
            </a:r>
            <a:r>
              <a:rPr lang="ru-RU" dirty="0"/>
              <a:t>/</a:t>
            </a:r>
            <a:r>
              <a:rPr lang="ru-RU" dirty="0" err="1"/>
              <a:t>adduser</a:t>
            </a:r>
            <a:endParaRPr lang="ru-RU" dirty="0"/>
          </a:p>
          <a:p>
            <a:r>
              <a:rPr lang="ru-RU" dirty="0"/>
              <a:t>Можно указать только 1 или 2 имени.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 err="1"/>
              <a:t>Apt</a:t>
            </a:r>
            <a:r>
              <a:rPr lang="ru-RU" dirty="0"/>
              <a:t> </a:t>
            </a:r>
            <a:r>
              <a:rPr lang="ru-RU" dirty="0" err="1"/>
              <a:t>install</a:t>
            </a:r>
            <a:r>
              <a:rPr lang="ru-RU" dirty="0"/>
              <a:t> </a:t>
            </a:r>
            <a:r>
              <a:rPr lang="ru-RU" dirty="0" err="1"/>
              <a:t>sudo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Теперь надо добавить обычного пользователя из под рут</a:t>
            </a:r>
          </a:p>
          <a:p>
            <a:r>
              <a:rPr lang="ru-RU" dirty="0"/>
              <a:t>/</a:t>
            </a:r>
            <a:r>
              <a:rPr lang="ru-RU" dirty="0" err="1"/>
              <a:t>sbin</a:t>
            </a:r>
            <a:r>
              <a:rPr lang="ru-RU" dirty="0"/>
              <a:t>/</a:t>
            </a:r>
            <a:r>
              <a:rPr lang="ru-RU" dirty="0" err="1"/>
              <a:t>adduser</a:t>
            </a:r>
            <a:r>
              <a:rPr lang="ru-RU" dirty="0"/>
              <a:t> </a:t>
            </a:r>
            <a:r>
              <a:rPr lang="ru-RU" dirty="0" err="1"/>
              <a:t>artem</a:t>
            </a:r>
            <a:r>
              <a:rPr lang="ru-RU" dirty="0"/>
              <a:t> </a:t>
            </a:r>
            <a:r>
              <a:rPr lang="ru-RU" dirty="0" err="1"/>
              <a:t>sudo</a:t>
            </a:r>
            <a:endParaRPr lang="ru-RU" dirty="0"/>
          </a:p>
          <a:p>
            <a:r>
              <a:rPr lang="ru-RU" dirty="0" err="1"/>
              <a:t>Sudo</a:t>
            </a:r>
            <a:r>
              <a:rPr lang="ru-RU" dirty="0"/>
              <a:t> здесь - группа на пользование утилитой.</a:t>
            </a:r>
          </a:p>
          <a:p>
            <a:r>
              <a:rPr lang="ru-RU" dirty="0" err="1"/>
              <a:t>Su</a:t>
            </a:r>
            <a:r>
              <a:rPr lang="ru-RU" dirty="0"/>
              <a:t> </a:t>
            </a:r>
            <a:r>
              <a:rPr lang="ru-RU" dirty="0" err="1"/>
              <a:t>artem</a:t>
            </a:r>
            <a:endParaRPr lang="ru-RU" dirty="0"/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ls</a:t>
            </a:r>
            <a:r>
              <a:rPr lang="ru-RU" dirty="0"/>
              <a:t> -l</a:t>
            </a:r>
          </a:p>
          <a:p>
            <a:r>
              <a:rPr lang="ru-RU" dirty="0"/>
              <a:t>Вводим пароль</a:t>
            </a:r>
          </a:p>
          <a:p>
            <a:r>
              <a:rPr lang="ru-RU" dirty="0"/>
              <a:t>Видим кол-во файлов.</a:t>
            </a:r>
          </a:p>
          <a:p>
            <a:endParaRPr lang="ru-RU" dirty="0"/>
          </a:p>
          <a:p>
            <a:r>
              <a:rPr lang="ru-RU" dirty="0" err="1"/>
              <a:t>Root</a:t>
            </a:r>
            <a:r>
              <a:rPr lang="ru-RU" dirty="0"/>
              <a:t> - это аудит системы. Высокая цена ошибки. Защита системы. </a:t>
            </a:r>
          </a:p>
          <a:p>
            <a:r>
              <a:rPr lang="ru-RU" dirty="0"/>
              <a:t>Можно только дать права на выполнение 1 или 2 команды от </a:t>
            </a:r>
            <a:r>
              <a:rPr lang="ru-RU" dirty="0" err="1"/>
              <a:t>root</a:t>
            </a:r>
            <a:r>
              <a:rPr lang="ru-RU" dirty="0"/>
              <a:t> пользователю, но не половину команд.</a:t>
            </a:r>
          </a:p>
        </p:txBody>
      </p:sp>
    </p:spTree>
    <p:extLst>
      <p:ext uri="{BB962C8B-B14F-4D97-AF65-F5344CB8AC3E}">
        <p14:creationId xmlns:p14="http://schemas.microsoft.com/office/powerpoint/2010/main" val="358687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8614901" cy="2830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User space, </a:t>
            </a:r>
            <a:r>
              <a:rPr sz="6133" spc="-37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kern</a:t>
            </a:r>
            <a:r>
              <a:rPr sz="6133" spc="-1779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el</a:t>
            </a:r>
          </a:p>
          <a:p>
            <a:pPr>
              <a:lnSpc>
                <a:spcPts val="7400"/>
              </a:lnSpc>
            </a:pPr>
            <a:r>
              <a:rPr sz="6133" spc="-15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space</a:t>
            </a:r>
            <a:r>
              <a:rPr sz="6133" spc="16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и системные</a:t>
            </a:r>
          </a:p>
          <a:p>
            <a:pPr>
              <a:lnSpc>
                <a:spcPts val="7400"/>
              </a:lnSpc>
            </a:pPr>
            <a:r>
              <a:rPr sz="613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вызовы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7" y="2639793"/>
            <a:ext cx="1217303" cy="38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88"/>
              </a:lnSpc>
            </a:pPr>
            <a:r>
              <a:rPr sz="253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Цель: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76239" y="2639793"/>
            <a:ext cx="2278701" cy="38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88"/>
              </a:lnSpc>
            </a:pP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определить,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82337" y="2639793"/>
            <a:ext cx="752720" cy="38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88"/>
              </a:lnSpc>
            </a:pPr>
            <a:r>
              <a:rPr sz="2533" spc="-31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что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64387" y="2639793"/>
            <a:ext cx="1133331" cy="38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88"/>
              </a:lnSpc>
            </a:pP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такое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28977" y="2639793"/>
            <a:ext cx="2537697" cy="38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88"/>
              </a:lnSpc>
            </a:pP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пространство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9667" y="3223994"/>
            <a:ext cx="9773157" cy="157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88"/>
              </a:lnSpc>
            </a:pP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пользователя</a:t>
            </a:r>
            <a:r>
              <a:rPr sz="2533" spc="3575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и</a:t>
            </a:r>
            <a:r>
              <a:rPr sz="2533" spc="3564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пространство</a:t>
            </a:r>
            <a:r>
              <a:rPr sz="2533" spc="3569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ядра.</a:t>
            </a:r>
            <a:r>
              <a:rPr sz="2533" spc="3565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spc="-19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Как</a:t>
            </a:r>
            <a:r>
              <a:rPr sz="2533" spc="3584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spc="-25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эти</a:t>
            </a:r>
          </a:p>
          <a:p>
            <a:pPr>
              <a:lnSpc>
                <a:spcPts val="3088"/>
              </a:lnSpc>
              <a:spcBef>
                <a:spcPts val="1577"/>
              </a:spcBef>
            </a:pP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пространства</a:t>
            </a:r>
            <a:r>
              <a:rPr sz="2533" spc="169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взаимодействуют</a:t>
            </a:r>
            <a:r>
              <a:rPr sz="2533" spc="171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между</a:t>
            </a:r>
            <a:r>
              <a:rPr sz="2533" spc="175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собой</a:t>
            </a:r>
            <a:r>
              <a:rPr sz="2533" spc="171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и</a:t>
            </a:r>
            <a:r>
              <a:rPr sz="2533" spc="164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чем</a:t>
            </a:r>
            <a:r>
              <a:rPr sz="2533" spc="165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 </a:t>
            </a:r>
            <a:r>
              <a:rPr sz="2533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они</a:t>
            </a:r>
          </a:p>
          <a:p>
            <a:pPr>
              <a:lnSpc>
                <a:spcPts val="3088"/>
              </a:lnSpc>
              <a:spcBef>
                <a:spcPts val="1511"/>
              </a:spcBef>
            </a:pPr>
            <a:r>
              <a:rPr sz="2533" spc="-28" dirty="0">
                <a:solidFill>
                  <a:srgbClr val="385F71"/>
                </a:solidFill>
                <a:latin typeface="AHAGBS+Montserrat-Regular"/>
                <a:cs typeface="AHAGBS+Montserrat-Regular"/>
              </a:rPr>
              <a:t>отличаются.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086970" y="0"/>
            <a:ext cx="810503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473802" y="2875807"/>
            <a:ext cx="2709943" cy="568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51"/>
              </a:lnSpc>
            </a:pPr>
            <a:r>
              <a:rPr sz="373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Два </a:t>
            </a:r>
            <a:r>
              <a:rPr sz="3733" spc="-16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мира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C37AF-2944-F45D-EB6C-378ED45B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F84DE9-6E55-3AA9-2259-0E27AF4DE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F41B66-6682-0A94-3971-00834CBF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1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45931" y="1329173"/>
            <a:ext cx="3583296" cy="1428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97">
              <a:lnSpc>
                <a:spcPts val="4551"/>
              </a:lnSpc>
            </a:pPr>
            <a:r>
              <a:rPr sz="373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Разделение</a:t>
            </a:r>
          </a:p>
          <a:p>
            <a:pPr>
              <a:lnSpc>
                <a:spcPts val="4551"/>
              </a:lnSpc>
              <a:spcBef>
                <a:spcPts val="2148"/>
              </a:spcBef>
            </a:pPr>
            <a:r>
              <a:rPr sz="373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пространств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224006" y="0"/>
            <a:ext cx="696799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21197" y="925107"/>
            <a:ext cx="5455648" cy="568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51"/>
              </a:lnSpc>
            </a:pPr>
            <a:r>
              <a:rPr sz="3733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Системные вызовы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425994" y="0"/>
            <a:ext cx="8766005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6766"/>
            <a:ext cx="2450592" cy="6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76"/>
              </a:lnSpc>
            </a:pPr>
            <a:r>
              <a:rPr sz="4000" dirty="0">
                <a:solidFill>
                  <a:srgbClr val="385F71"/>
                </a:solidFill>
                <a:latin typeface="EKEQEE+Montserrat-Black"/>
                <a:cs typeface="EKEQEE+Montserrat-Black"/>
              </a:rPr>
              <a:t>Пример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5844235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Файл в 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063"/>
            <a:ext cx="9791173" cy="1397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Цель:</a:t>
            </a:r>
            <a:r>
              <a:rPr sz="2267" spc="735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познакомиться</a:t>
            </a:r>
            <a:r>
              <a:rPr sz="2267" spc="744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с</a:t>
            </a:r>
            <a:r>
              <a:rPr sz="2267" spc="736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понятием</a:t>
            </a:r>
            <a:r>
              <a:rPr sz="2267" spc="73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файла,</a:t>
            </a:r>
            <a:r>
              <a:rPr sz="2267" spc="73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рассмотреть</a:t>
            </a:r>
            <a:r>
              <a:rPr sz="2267" spc="749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типы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файлов</a:t>
            </a:r>
            <a:r>
              <a:rPr sz="2267" spc="83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в</a:t>
            </a:r>
            <a:r>
              <a:rPr sz="2267" spc="836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ОС</a:t>
            </a:r>
            <a:r>
              <a:rPr sz="2267" spc="836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семейства</a:t>
            </a:r>
            <a:r>
              <a:rPr sz="2267" spc="841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Linux.</a:t>
            </a:r>
            <a:r>
              <a:rPr sz="2267" spc="836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Освоить</a:t>
            </a:r>
            <a:r>
              <a:rPr sz="2267" spc="836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базовые</a:t>
            </a:r>
            <a:r>
              <a:rPr sz="2267" spc="841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принципы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TDGPRS+Montserrat-Regular"/>
                <a:cs typeface="TDGPRS+Montserrat-Regular"/>
              </a:rPr>
              <a:t>работы с файлами.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627658" y="-1"/>
            <a:ext cx="7564341" cy="5088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4621580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Linux и </a:t>
            </a:r>
            <a:r>
              <a:rPr sz="4800" spc="-21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файл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52108" y="3057281"/>
            <a:ext cx="4150272" cy="2312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240"/>
              </a:lnSpc>
            </a:pPr>
            <a:r>
              <a:rPr sz="7333" dirty="0">
                <a:solidFill>
                  <a:srgbClr val="000000"/>
                </a:solidFill>
                <a:latin typeface="VPQJGW+Caveat-Regular"/>
                <a:cs typeface="VPQJGW+Caveat-Regular"/>
              </a:rPr>
              <a:t>Everything is a ﬁle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073426"/>
            <a:ext cx="8601986" cy="5365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00721" y="1134971"/>
            <a:ext cx="7720076" cy="6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76"/>
              </a:lnSpc>
            </a:pPr>
            <a:r>
              <a:rPr sz="4000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Файл и файловая система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558456"/>
            <a:ext cx="11990567" cy="5299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6088"/>
            <a:ext cx="7168812" cy="706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88"/>
              </a:lnSpc>
            </a:pPr>
            <a:r>
              <a:rPr sz="4667" spc="-1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Типы</a:t>
            </a:r>
            <a:r>
              <a:rPr sz="4667" spc="15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 </a:t>
            </a:r>
            <a:r>
              <a:rPr sz="4667" spc="-1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файлов</a:t>
            </a:r>
            <a:r>
              <a:rPr sz="4667" spc="1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 </a:t>
            </a:r>
            <a:r>
              <a:rPr sz="4667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в Linux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329193" y="1834391"/>
            <a:ext cx="9533614" cy="5023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1" y="1151896"/>
            <a:ext cx="6532812" cy="682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25"/>
              </a:lnSpc>
            </a:pPr>
            <a:r>
              <a:rPr sz="453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Обычные </a:t>
            </a:r>
            <a:r>
              <a:rPr sz="4533" spc="-15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файлы</a:t>
            </a:r>
            <a:r>
              <a:rPr sz="4533" spc="15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 </a:t>
            </a:r>
            <a:r>
              <a:rPr sz="453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(-)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019630" y="2085896"/>
            <a:ext cx="8992927" cy="477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445454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Каталоги</a:t>
            </a:r>
            <a:r>
              <a:rPr sz="4800" spc="1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(d)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D25BE-50B1-359A-C2C1-059DC66D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EF9D7D-DC4C-522C-4699-17E2FE834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E4BE0F-8D6F-6115-EA31-092F08B2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31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988019" y="1728300"/>
            <a:ext cx="9203981" cy="5129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0" y="998358"/>
            <a:ext cx="822858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Символьные ссылки (l)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623436" y="0"/>
            <a:ext cx="556856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0" y="1040835"/>
            <a:ext cx="7270901" cy="1262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37"/>
              </a:lnSpc>
            </a:pPr>
            <a:r>
              <a:rPr sz="413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Символьные (c) и</a:t>
            </a:r>
          </a:p>
          <a:p>
            <a:pPr>
              <a:lnSpc>
                <a:spcPts val="5000"/>
              </a:lnSpc>
            </a:pPr>
            <a:r>
              <a:rPr sz="413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блочные устройства (b)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116416" y="0"/>
            <a:ext cx="507558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824077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4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Сокеты</a:t>
            </a:r>
            <a:r>
              <a:rPr sz="4800" spc="4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(s) и каналы (p)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826442" y="0"/>
            <a:ext cx="736555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1" y="1110229"/>
            <a:ext cx="5518505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3"/>
              </a:lnSpc>
            </a:pPr>
            <a:r>
              <a:rPr sz="4400" spc="-3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Атрибуты</a:t>
            </a:r>
            <a:r>
              <a:rPr sz="4400" spc="33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 </a:t>
            </a:r>
            <a:r>
              <a:rPr sz="4400" spc="-15" dirty="0">
                <a:solidFill>
                  <a:srgbClr val="385F71"/>
                </a:solidFill>
                <a:latin typeface="RJLTUA+Montserrat-Black"/>
                <a:cs typeface="RJLTUA+Montserrat-Black"/>
              </a:rPr>
              <a:t>файла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1"/>
            <a:ext cx="9870540" cy="1881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Файловая </a:t>
            </a:r>
            <a:r>
              <a:rPr sz="6133" spc="-15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система</a:t>
            </a:r>
            <a:r>
              <a:rPr sz="6133" spc="15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ОС</a:t>
            </a:r>
          </a:p>
          <a:p>
            <a:pPr>
              <a:lnSpc>
                <a:spcPts val="7400"/>
              </a:lnSpc>
            </a:pPr>
            <a:r>
              <a:rPr sz="6133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Linux. Монтирование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7" y="2640471"/>
            <a:ext cx="9428412" cy="96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sz="1867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Цель: </a:t>
            </a:r>
            <a:r>
              <a:rPr sz="18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рассмотреть несколько типов файловых систем, поддерживаемых</a:t>
            </a:r>
          </a:p>
          <a:p>
            <a:pPr>
              <a:lnSpc>
                <a:spcPts val="2275"/>
              </a:lnSpc>
              <a:spcBef>
                <a:spcPts val="391"/>
              </a:spcBef>
            </a:pPr>
            <a:r>
              <a:rPr sz="18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Linux.</a:t>
            </a:r>
            <a:r>
              <a:rPr sz="1867" spc="489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18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Познакомиться с процессом подключения новых файловых систем</a:t>
            </a:r>
          </a:p>
          <a:p>
            <a:pPr>
              <a:lnSpc>
                <a:spcPts val="2275"/>
              </a:lnSpc>
              <a:spcBef>
                <a:spcPts val="324"/>
              </a:spcBef>
            </a:pPr>
            <a:r>
              <a:rPr sz="18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(монтированием) и перемещения по файловой системе.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231958" y="-1"/>
            <a:ext cx="6960042" cy="691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013969" y="1431813"/>
            <a:ext cx="2570903" cy="1276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63"/>
              </a:lnSpc>
            </a:pPr>
            <a:r>
              <a:rPr sz="3333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Файловая</a:t>
            </a:r>
          </a:p>
          <a:p>
            <a:pPr>
              <a:lnSpc>
                <a:spcPts val="4063"/>
              </a:lnSpc>
              <a:spcBef>
                <a:spcPts val="1936"/>
              </a:spcBef>
            </a:pPr>
            <a:r>
              <a:rPr sz="3333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система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662594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Файловая </a:t>
            </a:r>
            <a:r>
              <a:rPr sz="4800" spc="-13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система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7" y="3036244"/>
            <a:ext cx="10355885" cy="1758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u="sng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Файловая</a:t>
            </a:r>
            <a:r>
              <a:rPr sz="2133" u="sng" spc="641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u="sng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система</a:t>
            </a:r>
            <a:r>
              <a:rPr sz="2133" spc="62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(</a:t>
            </a:r>
            <a:r>
              <a:rPr sz="2133" spc="616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ﬁle</a:t>
            </a:r>
            <a:r>
              <a:rPr sz="2133" spc="616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system)</a:t>
            </a:r>
            <a:r>
              <a:rPr sz="2133" spc="628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—</a:t>
            </a:r>
            <a:r>
              <a:rPr sz="2133" spc="616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порядок,</a:t>
            </a:r>
            <a:r>
              <a:rPr sz="2133" spc="62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определяющий</a:t>
            </a:r>
            <a:r>
              <a:rPr sz="2133" spc="621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способ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организации,</a:t>
            </a:r>
            <a:r>
              <a:rPr sz="2133" spc="2112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хранения</a:t>
            </a:r>
            <a:r>
              <a:rPr sz="2133" spc="2111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и</a:t>
            </a:r>
            <a:r>
              <a:rPr sz="2133" spc="2109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именования</a:t>
            </a:r>
            <a:r>
              <a:rPr sz="2133" spc="2109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данных</a:t>
            </a:r>
            <a:r>
              <a:rPr sz="2133" spc="2109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на</a:t>
            </a:r>
            <a:r>
              <a:rPr sz="2133" spc="2109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носителях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информации</a:t>
            </a:r>
            <a:r>
              <a:rPr sz="2133" spc="180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в</a:t>
            </a:r>
            <a:r>
              <a:rPr sz="2133" spc="180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компьютерах,</a:t>
            </a:r>
            <a:r>
              <a:rPr sz="2133" spc="182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а</a:t>
            </a:r>
            <a:r>
              <a:rPr sz="2133" spc="180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также</a:t>
            </a:r>
            <a:r>
              <a:rPr sz="2133" spc="181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в</a:t>
            </a:r>
            <a:r>
              <a:rPr sz="2133" spc="180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spc="-16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другом</a:t>
            </a:r>
            <a:r>
              <a:rPr sz="2133" spc="1824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электронном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оборудовании.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10200639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Функции файловой </a:t>
            </a:r>
            <a:r>
              <a:rPr sz="4800" spc="-13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системы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1049" y="2640332"/>
            <a:ext cx="9023096" cy="3180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7"/>
              </a:lnSpc>
            </a:pPr>
            <a:r>
              <a:rPr sz="2000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размещение и упорядочение файлов;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определение максимально поддерживаемого объема данных;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создание, чтение и удаление файлов;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назначение и изменение атрибутов файлов;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определение структуры файла;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поиск файлов;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организация каталогов;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защита файлов при системном сбое;</a:t>
            </a:r>
          </a:p>
          <a:p>
            <a:pPr>
              <a:lnSpc>
                <a:spcPts val="2437"/>
              </a:lnSpc>
              <a:spcBef>
                <a:spcPts val="361"/>
              </a:spcBef>
            </a:pPr>
            <a:r>
              <a:rPr sz="2000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000" spc="1900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защита файлов </a:t>
            </a:r>
            <a:r>
              <a:rPr sz="2000" spc="-39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от</a:t>
            </a:r>
            <a:r>
              <a:rPr sz="2000" spc="39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00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несанкционированного доступа.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265220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15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Типы</a:t>
            </a:r>
            <a:r>
              <a:rPr sz="4800" spc="15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 </a:t>
            </a:r>
            <a:r>
              <a:rPr sz="4800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ФС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15" y="3391709"/>
            <a:ext cx="2239439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Основные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15" y="3912409"/>
            <a:ext cx="2764796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Специальные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Виртуальные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DCA6B-7032-383A-2A22-8C46A611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BE9E3-4969-F138-DA5E-28C6D561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69529D-8514-86A0-95AF-AFD5F065E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92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6088"/>
            <a:ext cx="8936143" cy="706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88"/>
              </a:lnSpc>
            </a:pPr>
            <a:r>
              <a:rPr sz="4667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Основные и специальные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4999" y="2528097"/>
            <a:ext cx="1760845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u="sng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Основные</a:t>
            </a:r>
          </a:p>
          <a:p>
            <a:pPr marL="131003"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6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Ext2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5064" y="2528097"/>
            <a:ext cx="2286203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u="sng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Специальные</a:t>
            </a:r>
          </a:p>
          <a:p>
            <a:pPr marL="131003"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tmpfs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16007" y="3569497"/>
            <a:ext cx="1303296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Ext3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96071" y="3569496"/>
            <a:ext cx="1569572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procfs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sysfs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16007" y="4090196"/>
            <a:ext cx="1321720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36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Ext4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JFS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16007" y="5131596"/>
            <a:ext cx="1925664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ReiserFS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20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etc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11103" y="2162755"/>
            <a:ext cx="8346441" cy="4697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6089"/>
            <a:ext cx="8346441" cy="144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88"/>
              </a:lnSpc>
            </a:pPr>
            <a:r>
              <a:rPr sz="4667" spc="-15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Виртуальные</a:t>
            </a:r>
            <a:r>
              <a:rPr sz="4667" spc="15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 </a:t>
            </a:r>
            <a:r>
              <a:rPr sz="4667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файловые</a:t>
            </a:r>
          </a:p>
          <a:p>
            <a:pPr>
              <a:lnSpc>
                <a:spcPts val="5600"/>
              </a:lnSpc>
            </a:pPr>
            <a:r>
              <a:rPr sz="4667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системы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0674" y="3290231"/>
            <a:ext cx="1589724" cy="139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EncFS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Aufs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NFS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607534" y="0"/>
            <a:ext cx="5584466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158283" y="1355953"/>
            <a:ext cx="5305552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BACNPL+Montserrat-Black"/>
                <a:cs typeface="BACNPL+Montserrat-Black"/>
              </a:rPr>
              <a:t>Монтирование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8" y="3036097"/>
            <a:ext cx="3803417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9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точка</a:t>
            </a:r>
            <a:r>
              <a:rPr sz="2267" spc="19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монтирования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mount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4077497"/>
            <a:ext cx="2650224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MBIHJU+ArialMT"/>
                <a:cs typeface="MBIHJU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3" dirty="0">
                <a:solidFill>
                  <a:srgbClr val="385F71"/>
                </a:solidFill>
                <a:latin typeface="VIJAHF+Montserrat-Regular"/>
                <a:cs typeface="VIJAHF+Montserrat-Regular"/>
              </a:rPr>
              <a:t>umount/eject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345592C-3C42-310F-FB7D-191C2DA41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9512"/>
            <a:ext cx="12192000" cy="6778487"/>
          </a:xfrm>
        </p:spPr>
        <p:txBody>
          <a:bodyPr>
            <a:normAutofit fontScale="47500" lnSpcReduction="20000"/>
          </a:bodyPr>
          <a:lstStyle/>
          <a:p>
            <a:r>
              <a:rPr lang="ru-RU" dirty="0"/>
              <a:t>Монтирование - процесс подключения новых </a:t>
            </a:r>
            <a:r>
              <a:rPr lang="ru-RU" dirty="0" err="1"/>
              <a:t>фс</a:t>
            </a:r>
            <a:r>
              <a:rPr lang="ru-RU" dirty="0"/>
              <a:t> к компу.</a:t>
            </a:r>
          </a:p>
          <a:p>
            <a:r>
              <a:rPr lang="ru-RU" dirty="0"/>
              <a:t>Облако - любая </a:t>
            </a:r>
            <a:r>
              <a:rPr lang="ru-RU" dirty="0" err="1"/>
              <a:t>фс</a:t>
            </a:r>
            <a:r>
              <a:rPr lang="ru-RU" dirty="0"/>
              <a:t>, которая не подключена к компу.</a:t>
            </a:r>
          </a:p>
          <a:p>
            <a:r>
              <a:rPr lang="ru-RU" dirty="0"/>
              <a:t>ФС - порядок, </a:t>
            </a:r>
            <a:r>
              <a:rPr lang="ru-RU" dirty="0" err="1"/>
              <a:t>опредеоябщий</a:t>
            </a:r>
            <a:r>
              <a:rPr lang="ru-RU" dirty="0"/>
              <a:t> способ организации, хранения и именования данных на носителях информации в компах, а также в другом электронном оборудовании.</a:t>
            </a:r>
          </a:p>
          <a:p>
            <a:r>
              <a:rPr lang="ru-RU" dirty="0"/>
              <a:t>ОС - весь диск набор </a:t>
            </a:r>
            <a:r>
              <a:rPr lang="ru-RU" dirty="0" err="1"/>
              <a:t>класстеров</a:t>
            </a:r>
            <a:r>
              <a:rPr lang="ru-RU" dirty="0"/>
              <a:t>.</a:t>
            </a:r>
          </a:p>
          <a:p>
            <a:r>
              <a:rPr lang="ru-RU" dirty="0"/>
              <a:t>Драйвера - здесь ключ ко всему. И ФС.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Типы ФС:</a:t>
            </a:r>
          </a:p>
          <a:p>
            <a:r>
              <a:rPr lang="ru-RU" dirty="0"/>
              <a:t>1. Основные. Ext2, ect3,ext4,jfs,Reiserfs,etc</a:t>
            </a:r>
          </a:p>
          <a:p>
            <a:r>
              <a:rPr lang="ru-RU" dirty="0"/>
              <a:t>2. </a:t>
            </a:r>
            <a:r>
              <a:rPr lang="ru-RU" dirty="0" err="1"/>
              <a:t>Специальные,tmpfs</a:t>
            </a:r>
            <a:r>
              <a:rPr lang="ru-RU" dirty="0"/>
              <a:t> (любые пользовательские </a:t>
            </a:r>
            <a:r>
              <a:rPr lang="ru-RU" dirty="0" err="1"/>
              <a:t>файлв</a:t>
            </a:r>
            <a:r>
              <a:rPr lang="ru-RU" dirty="0"/>
              <a:t> размещаются в ОЗУ компа. Временное хранилище файлов и каталогов), </a:t>
            </a:r>
            <a:r>
              <a:rPr lang="ru-RU" dirty="0" err="1"/>
              <a:t>procfs</a:t>
            </a:r>
            <a:r>
              <a:rPr lang="ru-RU" dirty="0"/>
              <a:t> (содержит всю инфу о запущенных процессах и ядре команды:  </a:t>
            </a:r>
            <a:r>
              <a:rPr lang="ru-RU" dirty="0" err="1"/>
              <a:t>ps</a:t>
            </a:r>
            <a:r>
              <a:rPr lang="ru-RU" dirty="0"/>
              <a:t> </a:t>
            </a:r>
            <a:r>
              <a:rPr lang="ru-RU" dirty="0" err="1"/>
              <a:t>top</a:t>
            </a:r>
            <a:r>
              <a:rPr lang="ru-RU" dirty="0"/>
              <a:t>),</a:t>
            </a:r>
            <a:r>
              <a:rPr lang="ru-RU" dirty="0" err="1"/>
              <a:t>sysfs</a:t>
            </a:r>
            <a:r>
              <a:rPr lang="ru-RU" dirty="0"/>
              <a:t>(можно задать различные настройки ядра для выполнения, экспортирует инфу о присутствующих в системе драйверах в зеленую зону)</a:t>
            </a:r>
          </a:p>
          <a:p>
            <a:r>
              <a:rPr lang="ru-RU" dirty="0"/>
              <a:t>3. Виртуальные. Уровень абстракции поверх конкретной реализации ФС (протокол </a:t>
            </a:r>
            <a:r>
              <a:rPr lang="ru-RU" dirty="0" err="1"/>
              <a:t>доступка</a:t>
            </a:r>
            <a:r>
              <a:rPr lang="ru-RU" dirty="0"/>
              <a:t> к файлам). </a:t>
            </a:r>
            <a:r>
              <a:rPr lang="ru-RU" dirty="0" err="1"/>
              <a:t>EncFS</a:t>
            </a:r>
            <a:r>
              <a:rPr lang="ru-RU" dirty="0"/>
              <a:t> (шифрует все файлы и </a:t>
            </a:r>
            <a:r>
              <a:rPr lang="ru-RU" dirty="0" err="1"/>
              <a:t>созраняет</a:t>
            </a:r>
            <a:r>
              <a:rPr lang="ru-RU" dirty="0"/>
              <a:t> в нужную директорию), </a:t>
            </a:r>
            <a:r>
              <a:rPr lang="ru-RU" dirty="0" err="1"/>
              <a:t>Aufs</a:t>
            </a:r>
            <a:r>
              <a:rPr lang="ru-RU" dirty="0"/>
              <a:t> (объединяет </a:t>
            </a:r>
            <a:r>
              <a:rPr lang="ru-RU" dirty="0" err="1"/>
              <a:t>сиситемы</a:t>
            </a:r>
            <a:r>
              <a:rPr lang="ru-RU" dirty="0"/>
              <a:t> в одну общую), NFS (доступ к сетевым устройствам, подключение </a:t>
            </a:r>
            <a:r>
              <a:rPr lang="ru-RU" dirty="0" err="1"/>
              <a:t>фс</a:t>
            </a:r>
            <a:r>
              <a:rPr lang="ru-RU" dirty="0"/>
              <a:t> к удаленному компу по сети)</a:t>
            </a:r>
          </a:p>
          <a:p>
            <a:endParaRPr lang="ru-RU" dirty="0"/>
          </a:p>
          <a:p>
            <a:r>
              <a:rPr lang="ru-RU" dirty="0"/>
              <a:t>Монтирование - подключение </a:t>
            </a:r>
            <a:r>
              <a:rPr lang="ru-RU" dirty="0" err="1"/>
              <a:t>флеш</a:t>
            </a:r>
            <a:r>
              <a:rPr lang="ru-RU" dirty="0"/>
              <a:t> накопителя. </a:t>
            </a:r>
            <a:r>
              <a:rPr lang="ru-RU" dirty="0" err="1"/>
              <a:t>Подключкние</a:t>
            </a:r>
            <a:r>
              <a:rPr lang="ru-RU" dirty="0"/>
              <a:t> в один из каталогов ФС. Пустой каталог - точка монтирования.</a:t>
            </a:r>
          </a:p>
          <a:p>
            <a:r>
              <a:rPr lang="ru-RU" dirty="0"/>
              <a:t>Mount </a:t>
            </a:r>
            <a:r>
              <a:rPr lang="ru-RU" dirty="0" err="1"/>
              <a:t>обьявляет</a:t>
            </a:r>
            <a:r>
              <a:rPr lang="ru-RU" dirty="0"/>
              <a:t>, что нужно отображать содержимое какого--либо устройства. </a:t>
            </a:r>
          </a:p>
          <a:p>
            <a:r>
              <a:rPr lang="ru-RU" dirty="0" err="1"/>
              <a:t>Umount</a:t>
            </a:r>
            <a:r>
              <a:rPr lang="ru-RU" dirty="0"/>
              <a:t>/</a:t>
            </a:r>
            <a:r>
              <a:rPr lang="ru-RU" dirty="0" err="1"/>
              <a:t>epject</a:t>
            </a:r>
            <a:r>
              <a:rPr lang="ru-RU" dirty="0"/>
              <a:t> - размонтирование, отключение каталога, его опустошение.</a:t>
            </a:r>
          </a:p>
          <a:p>
            <a:endParaRPr lang="ru-RU" dirty="0"/>
          </a:p>
          <a:p>
            <a:r>
              <a:rPr lang="ru-RU" dirty="0"/>
              <a:t>После входа в систему из пользователя</a:t>
            </a:r>
          </a:p>
          <a:p>
            <a:r>
              <a:rPr lang="ru-RU" dirty="0" err="1"/>
              <a:t>Cd</a:t>
            </a:r>
            <a:r>
              <a:rPr lang="ru-RU" dirty="0"/>
              <a:t> /</a:t>
            </a:r>
            <a:r>
              <a:rPr lang="ru-RU" dirty="0" err="1"/>
              <a:t>media</a:t>
            </a:r>
            <a:r>
              <a:rPr lang="ru-RU" dirty="0"/>
              <a:t>/</a:t>
            </a:r>
          </a:p>
          <a:p>
            <a:r>
              <a:rPr lang="ru-RU" dirty="0" err="1"/>
              <a:t>Cd</a:t>
            </a:r>
            <a:r>
              <a:rPr lang="ru-RU" dirty="0"/>
              <a:t> </a:t>
            </a:r>
          </a:p>
          <a:p>
            <a:r>
              <a:rPr lang="ru-RU" dirty="0" err="1"/>
              <a:t>Cd</a:t>
            </a:r>
            <a:r>
              <a:rPr lang="ru-RU" dirty="0"/>
              <a:t> </a:t>
            </a:r>
            <a:r>
              <a:rPr lang="ru-RU" dirty="0" err="1"/>
              <a:t>skillbox</a:t>
            </a:r>
            <a:r>
              <a:rPr lang="ru-RU" dirty="0"/>
              <a:t>/</a:t>
            </a:r>
          </a:p>
          <a:p>
            <a:r>
              <a:rPr lang="ru-RU" dirty="0" err="1"/>
              <a:t>Cd</a:t>
            </a:r>
            <a:r>
              <a:rPr lang="ru-RU" dirty="0"/>
              <a:t> .. (попадаем на 1 уровень выше)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shutdown</a:t>
            </a:r>
            <a:r>
              <a:rPr lang="ru-RU" dirty="0"/>
              <a:t> </a:t>
            </a:r>
            <a:r>
              <a:rPr lang="ru-RU" dirty="0" err="1"/>
              <a:t>now</a:t>
            </a:r>
            <a:r>
              <a:rPr lang="ru-RU" dirty="0"/>
              <a:t> (останавливаем </a:t>
            </a:r>
            <a:r>
              <a:rPr lang="ru-RU" dirty="0" err="1"/>
              <a:t>вирт</a:t>
            </a:r>
            <a:r>
              <a:rPr lang="ru-RU" dirty="0"/>
              <a:t> машину)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606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DD3F69B-8BAA-9302-BF88-289606011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Получаем доступ к оптическому диску. Список устройств в папке </a:t>
            </a:r>
            <a:r>
              <a:rPr lang="ru-RU" dirty="0" err="1"/>
              <a:t>dev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 err="1"/>
              <a:t>Dev</a:t>
            </a:r>
            <a:r>
              <a:rPr lang="ru-RU" dirty="0"/>
              <a:t> </a:t>
            </a:r>
            <a:r>
              <a:rPr lang="ru-RU" dirty="0" err="1"/>
              <a:t>ls</a:t>
            </a:r>
            <a:endParaRPr lang="ru-RU" dirty="0"/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mount</a:t>
            </a:r>
            <a:r>
              <a:rPr lang="ru-RU" dirty="0"/>
              <a:t> /</a:t>
            </a:r>
            <a:r>
              <a:rPr lang="ru-RU" dirty="0" err="1"/>
              <a:t>dev</a:t>
            </a:r>
            <a:r>
              <a:rPr lang="ru-RU" dirty="0"/>
              <a:t>/</a:t>
            </a:r>
            <a:r>
              <a:rPr lang="ru-RU" dirty="0" err="1"/>
              <a:t>cdrom</a:t>
            </a:r>
            <a:r>
              <a:rPr lang="ru-RU" dirty="0"/>
              <a:t> /</a:t>
            </a:r>
            <a:r>
              <a:rPr lang="ru-RU" dirty="0" err="1"/>
              <a:t>media</a:t>
            </a:r>
            <a:r>
              <a:rPr lang="ru-RU" dirty="0"/>
              <a:t>/</a:t>
            </a:r>
            <a:r>
              <a:rPr lang="ru-RU" dirty="0" err="1"/>
              <a:t>sdrom</a:t>
            </a:r>
            <a:endParaRPr lang="ru-RU" dirty="0"/>
          </a:p>
          <a:p>
            <a:r>
              <a:rPr lang="ru-RU" dirty="0" err="1"/>
              <a:t>Cd</a:t>
            </a:r>
            <a:r>
              <a:rPr lang="ru-RU" dirty="0"/>
              <a:t> /</a:t>
            </a:r>
            <a:r>
              <a:rPr lang="ru-RU" dirty="0" err="1"/>
              <a:t>media</a:t>
            </a:r>
            <a:r>
              <a:rPr lang="ru-RU" dirty="0"/>
              <a:t>/</a:t>
            </a:r>
            <a:r>
              <a:rPr lang="ru-RU" dirty="0" err="1"/>
              <a:t>cdrom</a:t>
            </a:r>
            <a:endParaRPr lang="ru-RU" dirty="0"/>
          </a:p>
          <a:p>
            <a:r>
              <a:rPr lang="ru-RU" dirty="0" err="1"/>
              <a:t>Ls</a:t>
            </a:r>
            <a:endParaRPr lang="ru-RU" dirty="0"/>
          </a:p>
          <a:p>
            <a:r>
              <a:rPr lang="ru-RU" dirty="0"/>
              <a:t>Главное правило, чтобы </a:t>
            </a:r>
            <a:r>
              <a:rPr lang="ru-RU" dirty="0" err="1"/>
              <a:t>отмонтировать</a:t>
            </a:r>
            <a:r>
              <a:rPr lang="ru-RU" dirty="0"/>
              <a:t> устройство - выйти из точки монтирования, выйти из него.</a:t>
            </a:r>
          </a:p>
          <a:p>
            <a:r>
              <a:rPr lang="ru-RU" dirty="0" err="1"/>
              <a:t>Sudo</a:t>
            </a:r>
            <a:r>
              <a:rPr lang="ru-RU" dirty="0"/>
              <a:t> </a:t>
            </a:r>
            <a:r>
              <a:rPr lang="ru-RU" dirty="0" err="1"/>
              <a:t>eject</a:t>
            </a:r>
            <a:r>
              <a:rPr lang="ru-RU" dirty="0"/>
              <a:t> /</a:t>
            </a:r>
            <a:r>
              <a:rPr lang="ru-RU" dirty="0" err="1"/>
              <a:t>media</a:t>
            </a:r>
            <a:r>
              <a:rPr lang="ru-RU" dirty="0"/>
              <a:t>/</a:t>
            </a:r>
            <a:r>
              <a:rPr lang="ru-RU" dirty="0" err="1"/>
              <a:t>cdrom</a:t>
            </a:r>
            <a:endParaRPr lang="ru-RU" dirty="0"/>
          </a:p>
          <a:p>
            <a:r>
              <a:rPr lang="ru-RU" dirty="0" err="1"/>
              <a:t>Cd</a:t>
            </a:r>
            <a:r>
              <a:rPr lang="ru-RU" dirty="0"/>
              <a:t> /</a:t>
            </a:r>
            <a:r>
              <a:rPr lang="ru-RU" dirty="0" err="1"/>
              <a:t>media</a:t>
            </a:r>
            <a:r>
              <a:rPr lang="ru-RU" dirty="0"/>
              <a:t>/</a:t>
            </a:r>
            <a:r>
              <a:rPr lang="ru-RU" dirty="0" err="1"/>
              <a:t>cdrom</a:t>
            </a:r>
            <a:endParaRPr lang="ru-RU" dirty="0"/>
          </a:p>
          <a:p>
            <a:r>
              <a:rPr lang="ru-RU" dirty="0" err="1"/>
              <a:t>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51562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9489643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spc="-24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Пакетный</a:t>
            </a:r>
            <a:r>
              <a:rPr sz="6133" spc="24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 </a:t>
            </a:r>
            <a:r>
              <a:rPr sz="6133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менеджер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1" y="2640063"/>
            <a:ext cx="9704231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Цель:</a:t>
            </a:r>
            <a:r>
              <a:rPr sz="2267" spc="959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познакомиться</a:t>
            </a:r>
            <a:r>
              <a:rPr sz="2267" spc="968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</a:t>
            </a:r>
            <a:r>
              <a:rPr sz="2267" spc="961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понятием</a:t>
            </a:r>
            <a:r>
              <a:rPr sz="2267" spc="961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и</a:t>
            </a:r>
            <a:r>
              <a:rPr sz="2267" spc="961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функциями</a:t>
            </a:r>
            <a:r>
              <a:rPr sz="2267" spc="96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spc="-19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пакетного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9671" y="3160763"/>
            <a:ext cx="7047517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менеджера, научиться устанавливать </a:t>
            </a:r>
            <a:r>
              <a:rPr sz="2267" spc="-1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пакеты.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989690" y="-1"/>
            <a:ext cx="9202310" cy="6798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221000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48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Карта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249724" y="0"/>
            <a:ext cx="5942275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6824065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Менеджер </a:t>
            </a:r>
            <a:r>
              <a:rPr sz="4800" spc="-39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пакетов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3036098"/>
            <a:ext cx="1556907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2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3556798"/>
            <a:ext cx="3559883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Менеджер </a:t>
            </a:r>
            <a:r>
              <a:rPr sz="2267" spc="-24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пакетов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46090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Примеры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3036093"/>
            <a:ext cx="7496748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RPM - </a:t>
            </a:r>
            <a:r>
              <a:rPr sz="2267" spc="-1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система</a:t>
            </a:r>
            <a:r>
              <a:rPr sz="2267" spc="1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управления </a:t>
            </a:r>
            <a:r>
              <a:rPr sz="2267" spc="-1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пакетами</a:t>
            </a:r>
            <a:r>
              <a:rPr sz="2267" spc="1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Red Hat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16008" y="3378993"/>
            <a:ext cx="1353385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WKINLA+ArialMT"/>
                <a:cs typeface="WKINLA+ArialMT"/>
              </a:rPr>
              <a:t>○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40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Yum</a:t>
            </a:r>
          </a:p>
          <a:p>
            <a:pPr>
              <a:lnSpc>
                <a:spcPts val="2699"/>
              </a:lnSpc>
            </a:pPr>
            <a:r>
              <a:rPr sz="2267" dirty="0">
                <a:solidFill>
                  <a:srgbClr val="385F71"/>
                </a:solidFill>
                <a:latin typeface="WKINLA+ArialMT"/>
                <a:cs typeface="WKINLA+ArialMT"/>
              </a:rPr>
              <a:t>○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DNF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6407" y="4407693"/>
            <a:ext cx="7546836" cy="1051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2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DPKG</a:t>
            </a:r>
            <a:r>
              <a:rPr sz="2267" spc="2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- </a:t>
            </a:r>
            <a:r>
              <a:rPr sz="2267" spc="-1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система</a:t>
            </a:r>
            <a:r>
              <a:rPr sz="2267" spc="1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управления </a:t>
            </a:r>
            <a:r>
              <a:rPr sz="2267" spc="-1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пакетами</a:t>
            </a:r>
            <a:r>
              <a:rPr sz="2267" spc="1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Debian</a:t>
            </a:r>
          </a:p>
          <a:p>
            <a:pPr marL="609585">
              <a:lnSpc>
                <a:spcPts val="2700"/>
              </a:lnSpc>
            </a:pPr>
            <a:r>
              <a:rPr sz="2267" dirty="0">
                <a:solidFill>
                  <a:srgbClr val="385F71"/>
                </a:solidFill>
                <a:latin typeface="WKINLA+ArialMT"/>
                <a:cs typeface="WKINLA+ArialMT"/>
              </a:rPr>
              <a:t>○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3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APT</a:t>
            </a:r>
            <a:r>
              <a:rPr sz="2267" spc="3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spc="-16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(ADVANCED</a:t>
            </a:r>
            <a:r>
              <a:rPr sz="2267" spc="16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spc="-2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PACKAGING</a:t>
            </a:r>
            <a:r>
              <a:rPr sz="2267" spc="2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TOOL)</a:t>
            </a:r>
          </a:p>
          <a:p>
            <a:pPr marL="609585">
              <a:lnSpc>
                <a:spcPts val="2700"/>
              </a:lnSpc>
            </a:pPr>
            <a:r>
              <a:rPr sz="2267" dirty="0">
                <a:solidFill>
                  <a:srgbClr val="385F71"/>
                </a:solidFill>
                <a:latin typeface="WKINLA+ArialMT"/>
                <a:cs typeface="WKINLA+ArialMT"/>
              </a:rPr>
              <a:t>○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APTITUDE</a:t>
            </a:r>
            <a:r>
              <a:rPr sz="2267" spc="1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spc="-3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PACKAGE</a:t>
            </a:r>
            <a:r>
              <a:rPr sz="2267" spc="3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MANAGER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16007" y="5436393"/>
            <a:ext cx="5243327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WKINLA+ArialMT"/>
                <a:cs typeface="WKINLA+ArialMT"/>
              </a:rPr>
              <a:t>○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20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SYNAPTIC</a:t>
            </a:r>
            <a:r>
              <a:rPr sz="2267" spc="20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spc="-3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PACKAGE</a:t>
            </a:r>
            <a:r>
              <a:rPr sz="2267" spc="3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MANAGER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A0422-9229-F4CC-5E72-A0C28B8B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EE46E5-C1D2-141D-8C18-8D25EE48A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178C14-961A-20FB-B6DE-2B5D748D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" y="0"/>
            <a:ext cx="1218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62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93704" y="1746577"/>
            <a:ext cx="7824084" cy="5111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0" y="1040293"/>
            <a:ext cx="10236453" cy="706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88"/>
              </a:lnSpc>
            </a:pPr>
            <a:r>
              <a:rPr sz="4667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Примеры использования yum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5" y="2815132"/>
            <a:ext cx="3121384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u="sng" spc="-20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Установка</a:t>
            </a:r>
            <a:r>
              <a:rPr sz="2133" u="sng" spc="4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u="sng" spc="-1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4999" y="3183432"/>
            <a:ext cx="3099747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yum</a:t>
            </a:r>
            <a:r>
              <a:rPr sz="2133" spc="69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spc="-35" dirty="0">
                <a:solidFill>
                  <a:srgbClr val="385F71"/>
                </a:solidFill>
                <a:latin typeface="JHMMHR+Montserrat-Bold"/>
                <a:cs typeface="JHMMHR+Montserrat-Bold"/>
              </a:rPr>
              <a:t>-y</a:t>
            </a:r>
            <a:r>
              <a:rPr sz="2133" spc="104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install</a:t>
            </a:r>
            <a:r>
              <a:rPr sz="2133" spc="69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spc="-15" dirty="0">
                <a:solidFill>
                  <a:srgbClr val="385F71"/>
                </a:solidFill>
                <a:latin typeface="JHMMHR+Montserrat-Bold"/>
                <a:cs typeface="JHMMHR+Montserrat-Bold"/>
              </a:rPr>
              <a:t>ﬁrefox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6595" y="3920032"/>
            <a:ext cx="3067468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u="sng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Удаление</a:t>
            </a:r>
            <a:r>
              <a:rPr sz="2133" u="sng" spc="36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u="sng" spc="-1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84999" y="4288332"/>
            <a:ext cx="2972680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yum</a:t>
            </a:r>
            <a:r>
              <a:rPr sz="2133" spc="69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spc="-16" dirty="0">
                <a:solidFill>
                  <a:srgbClr val="385F71"/>
                </a:solidFill>
                <a:latin typeface="JHMMHR+Montserrat-Bold"/>
                <a:cs typeface="JHMMHR+Montserrat-Bold"/>
              </a:rPr>
              <a:t>remove</a:t>
            </a:r>
            <a:r>
              <a:rPr sz="2133" spc="85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spc="-15" dirty="0">
                <a:solidFill>
                  <a:srgbClr val="385F71"/>
                </a:solidFill>
                <a:latin typeface="JHMMHR+Montserrat-Bold"/>
                <a:cs typeface="JHMMHR+Montserrat-Bold"/>
              </a:rPr>
              <a:t>ﬁrefox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6595" y="5024932"/>
            <a:ext cx="3487415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u="sng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Обновление</a:t>
            </a:r>
            <a:r>
              <a:rPr sz="2133" u="sng" spc="2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u="sng" spc="-1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84999" y="5393232"/>
            <a:ext cx="1924168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yum</a:t>
            </a:r>
            <a:r>
              <a:rPr sz="2133" spc="69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update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311670" y="0"/>
            <a:ext cx="7880329" cy="6647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87008" y="156038"/>
            <a:ext cx="4105480" cy="2243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Примеры использования apt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595" y="2817232"/>
            <a:ext cx="3121384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u="sng" spc="-20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Установка</a:t>
            </a:r>
            <a:r>
              <a:rPr sz="2133" u="sng" spc="4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u="sng" spc="-1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4999" y="3147432"/>
            <a:ext cx="2514803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apt</a:t>
            </a:r>
            <a:r>
              <a:rPr sz="2133" spc="69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install</a:t>
            </a:r>
            <a:r>
              <a:rPr sz="2133" spc="69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nmap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6595" y="3807832"/>
            <a:ext cx="3067468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u="sng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Удаление</a:t>
            </a:r>
            <a:r>
              <a:rPr sz="2133" u="sng" spc="36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u="sng" spc="-1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84999" y="4138032"/>
            <a:ext cx="2726672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apt</a:t>
            </a:r>
            <a:r>
              <a:rPr sz="2133" spc="69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spc="-16" dirty="0">
                <a:solidFill>
                  <a:srgbClr val="385F71"/>
                </a:solidFill>
                <a:latin typeface="JHMMHR+Montserrat-Bold"/>
                <a:cs typeface="JHMMHR+Montserrat-Bold"/>
              </a:rPr>
              <a:t>remove</a:t>
            </a:r>
            <a:r>
              <a:rPr sz="2133" spc="85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nmap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6596" y="4798432"/>
            <a:ext cx="3590369" cy="32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WKINLA+ArialMT"/>
                <a:cs typeface="WKINLA+ArialMT"/>
              </a:rPr>
              <a:t>●</a:t>
            </a:r>
            <a:r>
              <a:rPr sz="2133" spc="1867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133" u="sng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Обновление</a:t>
            </a:r>
            <a:r>
              <a:rPr sz="2133" u="sng" spc="2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u="sng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версии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84999" y="5128632"/>
            <a:ext cx="3048271" cy="322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dirty="0">
                <a:solidFill>
                  <a:srgbClr val="385F71"/>
                </a:solidFill>
                <a:latin typeface="JHMMHR+Montserrat-Bold"/>
                <a:cs typeface="JHMMHR+Montserrat-Bold"/>
              </a:rPr>
              <a:t>apt</a:t>
            </a:r>
            <a:r>
              <a:rPr sz="2133" spc="69" dirty="0">
                <a:solidFill>
                  <a:srgbClr val="385F71"/>
                </a:solidFill>
                <a:latin typeface="JHMMHR+Montserrat-Bold"/>
                <a:cs typeface="JHMMHR+Montserrat-Bold"/>
              </a:rPr>
              <a:t> </a:t>
            </a:r>
            <a:r>
              <a:rPr sz="2133" spc="-19" dirty="0">
                <a:solidFill>
                  <a:srgbClr val="385F71"/>
                </a:solidFill>
                <a:latin typeface="JHMMHR+Montserrat-Bold"/>
                <a:cs typeface="JHMMHR+Montserrat-Bold"/>
              </a:rPr>
              <a:t>update/upgrade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024428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DRISBR+Montserrat-Black"/>
                <a:cs typeface="DRISBR+Montserrat-Black"/>
              </a:rPr>
              <a:t>Выводы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68" y="2944999"/>
            <a:ext cx="9765249" cy="2245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2133" spc="-16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Таким</a:t>
            </a:r>
            <a:r>
              <a:rPr sz="2133" spc="184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образом,</a:t>
            </a:r>
            <a:r>
              <a:rPr sz="2133" spc="172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сегодня</a:t>
            </a:r>
            <a:r>
              <a:rPr sz="2133" spc="180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мы</a:t>
            </a:r>
            <a:r>
              <a:rPr sz="2133" spc="168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узнали,</a:t>
            </a:r>
            <a:r>
              <a:rPr sz="2133" spc="17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spc="-24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что</a:t>
            </a:r>
            <a:r>
              <a:rPr sz="2133" spc="19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установка</a:t>
            </a:r>
            <a:r>
              <a:rPr sz="2133" spc="17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и</a:t>
            </a:r>
            <a:r>
              <a:rPr sz="2133" spc="168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удаление</a:t>
            </a:r>
            <a:r>
              <a:rPr sz="2133" spc="90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ПО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spc="-1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осуществляется</a:t>
            </a:r>
            <a:r>
              <a:rPr sz="2133" spc="141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</a:t>
            </a:r>
            <a:r>
              <a:rPr sz="2133" spc="1401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помощью</a:t>
            </a:r>
            <a:r>
              <a:rPr sz="2133" spc="1401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специальных</a:t>
            </a:r>
            <a:r>
              <a:rPr sz="2133" spc="1401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утилит</a:t>
            </a:r>
            <a:r>
              <a:rPr sz="2133" spc="1401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-</a:t>
            </a:r>
            <a:r>
              <a:rPr sz="2133" spc="1401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пакетных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менеджеров,</a:t>
            </a:r>
            <a:r>
              <a:rPr sz="2133" spc="328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spc="-2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которые</a:t>
            </a:r>
            <a:r>
              <a:rPr sz="2133" spc="344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имеют</a:t>
            </a:r>
            <a:r>
              <a:rPr sz="2133" spc="3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свои</a:t>
            </a:r>
            <a:r>
              <a:rPr sz="2133" spc="32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различия</a:t>
            </a:r>
            <a:r>
              <a:rPr sz="2133" spc="32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в</a:t>
            </a:r>
            <a:r>
              <a:rPr sz="2133" spc="32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сборках</a:t>
            </a:r>
            <a:r>
              <a:rPr sz="2133" spc="32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spc="-20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пакетов,</a:t>
            </a:r>
            <a:r>
              <a:rPr sz="2133" spc="341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а</a:t>
            </a:r>
          </a:p>
          <a:p>
            <a:pPr>
              <a:lnSpc>
                <a:spcPts val="2600"/>
              </a:lnSpc>
              <a:spcBef>
                <a:spcPts val="1132"/>
              </a:spcBef>
            </a:pP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также</a:t>
            </a:r>
            <a:r>
              <a:rPr sz="2133" spc="1579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научились</a:t>
            </a:r>
            <a:r>
              <a:rPr sz="2133" spc="1568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устанавливать</a:t>
            </a:r>
            <a:r>
              <a:rPr sz="2133" spc="1572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spc="-17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пакеты</a:t>
            </a:r>
            <a:r>
              <a:rPr sz="2133" spc="158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spc="-15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самостоятельно</a:t>
            </a:r>
            <a:r>
              <a:rPr sz="2133" spc="158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 </a:t>
            </a: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при</a:t>
            </a:r>
          </a:p>
          <a:p>
            <a:pPr>
              <a:lnSpc>
                <a:spcPts val="2600"/>
              </a:lnSpc>
              <a:spcBef>
                <a:spcPts val="1199"/>
              </a:spcBef>
            </a:pPr>
            <a:r>
              <a:rPr sz="2133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помощи </a:t>
            </a:r>
            <a:r>
              <a:rPr sz="2133" spc="-44" dirty="0">
                <a:solidFill>
                  <a:srgbClr val="385F71"/>
                </a:solidFill>
                <a:latin typeface="DWRLLR+Montserrat-Regular"/>
                <a:cs typeface="DWRLLR+Montserrat-Regular"/>
              </a:rPr>
              <a:t>APT.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7" y="1354602"/>
            <a:ext cx="4988967" cy="92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76"/>
              </a:lnSpc>
            </a:pPr>
            <a:r>
              <a:rPr sz="6133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Ядро 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368" y="4857710"/>
            <a:ext cx="8204505" cy="98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">
              <a:lnSpc>
                <a:spcPts val="4388"/>
              </a:lnSpc>
            </a:pPr>
            <a:r>
              <a:rPr sz="36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Анастасия </a:t>
            </a:r>
            <a:r>
              <a:rPr sz="3600" spc="-13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Полякова</a:t>
            </a:r>
          </a:p>
          <a:p>
            <a:pPr>
              <a:lnSpc>
                <a:spcPts val="2925"/>
              </a:lnSpc>
              <a:spcBef>
                <a:spcPts val="456"/>
              </a:spcBef>
            </a:pPr>
            <a:r>
              <a:rPr sz="2400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Старший инженер безопасности в «Alibaba cloud»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744037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Цели и задачи урока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672" y="2640063"/>
            <a:ext cx="9640449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Цель: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познакомиться с устройством и функциями Linux </a:t>
            </a:r>
            <a:r>
              <a:rPr sz="2267" spc="-1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kernel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838122" y="0"/>
            <a:ext cx="535387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221000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48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Карта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6088"/>
            <a:ext cx="10080581" cy="706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88"/>
              </a:lnSpc>
            </a:pPr>
            <a:r>
              <a:rPr sz="4667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Ядро операционной системы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0" y="2640196"/>
            <a:ext cx="10122509" cy="1397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JHFWKO+Montserrat-Bold"/>
                <a:cs typeface="JHFWKO+Montserrat-Bold"/>
              </a:rPr>
              <a:t>Ядро</a:t>
            </a:r>
            <a:r>
              <a:rPr sz="2267" spc="113" dirty="0">
                <a:solidFill>
                  <a:srgbClr val="385F71"/>
                </a:solidFill>
                <a:latin typeface="JHFWKO+Montserrat-Bold"/>
                <a:cs typeface="JHFWKO+Montserrat-Bold"/>
              </a:rPr>
              <a:t> </a:t>
            </a:r>
            <a:r>
              <a:rPr sz="2267" spc="-17" dirty="0">
                <a:solidFill>
                  <a:srgbClr val="385F71"/>
                </a:solidFill>
                <a:latin typeface="JHFWKO+Montserrat-Bold"/>
                <a:cs typeface="JHFWKO+Montserrat-Bold"/>
              </a:rPr>
              <a:t>(англ.</a:t>
            </a:r>
            <a:r>
              <a:rPr sz="2267" spc="131" dirty="0">
                <a:solidFill>
                  <a:srgbClr val="385F71"/>
                </a:solidFill>
                <a:latin typeface="JHFWKO+Montserrat-Bold"/>
                <a:cs typeface="JHFWKO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JHFWKO+Montserrat-Bold"/>
                <a:cs typeface="JHFWKO+Montserrat-Bold"/>
              </a:rPr>
              <a:t>kernel)</a:t>
            </a:r>
            <a:r>
              <a:rPr sz="2267" spc="111" dirty="0">
                <a:solidFill>
                  <a:srgbClr val="385F71"/>
                </a:solidFill>
                <a:latin typeface="JHFWKO+Montserrat-Bold"/>
                <a:cs typeface="JHFWKO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—</a:t>
            </a:r>
            <a:r>
              <a:rPr sz="2267" spc="39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центральная</a:t>
            </a:r>
            <a:r>
              <a:rPr sz="2267" spc="39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часть</a:t>
            </a:r>
            <a:r>
              <a:rPr sz="2267" spc="44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операционной</a:t>
            </a:r>
            <a:r>
              <a:rPr sz="2267" spc="39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системы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(ОС),</a:t>
            </a:r>
            <a:r>
              <a:rPr sz="2267" spc="91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обеспечивающая</a:t>
            </a:r>
            <a:r>
              <a:rPr sz="2267" spc="91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приложениям</a:t>
            </a:r>
            <a:r>
              <a:rPr sz="2267" spc="99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координированный</a:t>
            </a:r>
            <a:r>
              <a:rPr sz="2267" spc="9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доступ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к ресурсам </a:t>
            </a:r>
            <a:r>
              <a:rPr sz="2267" spc="-1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компьютера,</a:t>
            </a:r>
            <a:r>
              <a:rPr sz="2267" spc="1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таким </a:t>
            </a:r>
            <a:r>
              <a:rPr sz="2267" spc="-1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как: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6407" y="4202297"/>
            <a:ext cx="3975275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процессорное время,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6408" y="4722997"/>
            <a:ext cx="1802457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память,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6407" y="5243696"/>
            <a:ext cx="8355164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внешнее аппаратное обеспечение,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внешнее устройство ввода и вывода информации.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3" y="1355953"/>
            <a:ext cx="3976013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Виды ядер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5400" y="2800032"/>
            <a:ext cx="3029763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JHFWKO+Montserrat-Bold"/>
                <a:cs typeface="JHFWKO+Montserrat-Bold"/>
              </a:rPr>
              <a:t>Монолитное</a:t>
            </a:r>
            <a:r>
              <a:rPr sz="2267" spc="77" dirty="0">
                <a:solidFill>
                  <a:srgbClr val="385F71"/>
                </a:solidFill>
                <a:latin typeface="JHFWKO+Montserrat-Bold"/>
                <a:cs typeface="JHFWKO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JHFWKO+Montserrat-Bold"/>
                <a:cs typeface="JHFWKO+Montserrat-Bold"/>
              </a:rPr>
              <a:t>ядро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6000" y="2800032"/>
            <a:ext cx="2825376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spc="-13" dirty="0">
                <a:solidFill>
                  <a:srgbClr val="385F71"/>
                </a:solidFill>
                <a:latin typeface="JHFWKO+Montserrat-Bold"/>
                <a:cs typeface="JHFWKO+Montserrat-Bold"/>
              </a:rPr>
              <a:t>Модульное</a:t>
            </a:r>
            <a:r>
              <a:rPr sz="2267" spc="88" dirty="0">
                <a:solidFill>
                  <a:srgbClr val="385F71"/>
                </a:solidFill>
                <a:latin typeface="JHFWKO+Montserrat-Bold"/>
                <a:cs typeface="JHFWKO+Montserrat-Bold"/>
              </a:rPr>
              <a:t> </a:t>
            </a:r>
            <a:r>
              <a:rPr sz="2267" dirty="0">
                <a:solidFill>
                  <a:srgbClr val="385F71"/>
                </a:solidFill>
                <a:latin typeface="JHFWKO+Montserrat-Bold"/>
                <a:cs typeface="JHFWKO+Montserrat-Bold"/>
              </a:rPr>
              <a:t>ядро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5400" y="3320732"/>
            <a:ext cx="2600840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JHFWKO+Montserrat-Bold"/>
                <a:cs typeface="JHFWKO+Montserrat-Bold"/>
              </a:rPr>
              <a:t>(классическое)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7007" y="3320731"/>
            <a:ext cx="4910555" cy="871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1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Удобство</a:t>
            </a:r>
            <a:r>
              <a:rPr sz="2267" spc="1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разработки новых</a:t>
            </a:r>
          </a:p>
          <a:p>
            <a:pPr marL="478580"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модулей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06408" y="3841430"/>
            <a:ext cx="4563097" cy="139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Высокая скорость работы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Низкая надежность</a:t>
            </a:r>
          </a:p>
          <a:p>
            <a:pPr>
              <a:lnSpc>
                <a:spcPts val="2763"/>
              </a:lnSpc>
              <a:spcBef>
                <a:spcPts val="1336"/>
              </a:spcBef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Большой размер ядра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27008" y="4362131"/>
            <a:ext cx="4152313" cy="86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spc="-49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Гибкая</a:t>
            </a:r>
            <a:r>
              <a:rPr sz="2267" spc="49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конфигурация</a:t>
            </a:r>
          </a:p>
          <a:p>
            <a:pPr>
              <a:lnSpc>
                <a:spcPts val="2763"/>
              </a:lnSpc>
              <a:spcBef>
                <a:spcPts val="1269"/>
              </a:spcBef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Меньший размер ядра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047214" y="0"/>
            <a:ext cx="8144786" cy="2287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5404" y="1355953"/>
            <a:ext cx="2928721" cy="72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1"/>
              </a:lnSpc>
            </a:pPr>
            <a:r>
              <a:rPr sz="4800" spc="-49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Модули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6407" y="2463965"/>
            <a:ext cx="2348252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Позволяют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34788" y="2463965"/>
            <a:ext cx="1755664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сохранить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62520" y="2463965"/>
            <a:ext cx="1325016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размер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64211" y="2463965"/>
            <a:ext cx="2215963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запущенного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53394" y="2463965"/>
            <a:ext cx="930351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ядра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84999" y="2984665"/>
            <a:ext cx="1984807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небольшим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06407" y="3505365"/>
            <a:ext cx="8067011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Могут быть </a:t>
            </a:r>
            <a:r>
              <a:rPr sz="2267" spc="-1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загружены</a:t>
            </a:r>
            <a:r>
              <a:rPr sz="2267" spc="1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автоматически и вручную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06407" y="4026065"/>
            <a:ext cx="9671581" cy="344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LCWIFQ+ArialMT"/>
                <a:cs typeface="LCWIFQ+ArialMT"/>
              </a:rPr>
              <a:t>●</a:t>
            </a:r>
            <a:r>
              <a:rPr sz="2267" spc="1833" dirty="0">
                <a:solidFill>
                  <a:srgbClr val="385F71"/>
                </a:solidFill>
                <a:latin typeface="Times New Roman"/>
                <a:cs typeface="Times New Roman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Не</a:t>
            </a:r>
            <a:r>
              <a:rPr sz="2267" spc="117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spc="-1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требуют</a:t>
            </a:r>
            <a:r>
              <a:rPr sz="2267" spc="118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перезагрузки</a:t>
            </a:r>
            <a:r>
              <a:rPr sz="2267" spc="1183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системы</a:t>
            </a:r>
            <a:r>
              <a:rPr sz="2267" spc="118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при</a:t>
            </a:r>
            <a:r>
              <a:rPr sz="2267" spc="117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добавлении</a:t>
            </a:r>
            <a:r>
              <a:rPr sz="2267" spc="1175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 </a:t>
            </a: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и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84999" y="4546765"/>
            <a:ext cx="1669304" cy="346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3"/>
              </a:lnSpc>
            </a:pPr>
            <a:r>
              <a:rPr sz="2267" dirty="0">
                <a:solidFill>
                  <a:srgbClr val="385F71"/>
                </a:solidFill>
                <a:latin typeface="BCVPUP+Montserrat-Regular"/>
                <a:cs typeface="BCVPUP+Montserrat-Regular"/>
              </a:rPr>
              <a:t>удалении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311470" y="0"/>
            <a:ext cx="688052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41269" y="994363"/>
            <a:ext cx="5816836" cy="620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37"/>
              </a:lnSpc>
            </a:pPr>
            <a:r>
              <a:rPr sz="4133" dirty="0">
                <a:solidFill>
                  <a:srgbClr val="385F71"/>
                </a:solidFill>
                <a:latin typeface="CAGSUR+Montserrat-Black"/>
                <a:cs typeface="CAGSUR+Montserrat-Black"/>
              </a:rPr>
              <a:t>Ядро Linux (kernel)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10174</Words>
  <Application>Microsoft Office PowerPoint</Application>
  <PresentationFormat>Широкоэкранный</PresentationFormat>
  <Paragraphs>1709</Paragraphs>
  <Slides>242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242</vt:i4>
      </vt:variant>
    </vt:vector>
  </HeadingPairs>
  <TitlesOfParts>
    <vt:vector size="337" baseType="lpstr">
      <vt:lpstr>AERJAF+ArialMT</vt:lpstr>
      <vt:lpstr>AEVSSN+Montserrat-Regular</vt:lpstr>
      <vt:lpstr>AHAGBS+Montserrat-Regular</vt:lpstr>
      <vt:lpstr>ALCGUW+ArialMT</vt:lpstr>
      <vt:lpstr>ALFQKC+Montserrat-Black</vt:lpstr>
      <vt:lpstr>Arial</vt:lpstr>
      <vt:lpstr>BACNPL+Montserrat-Black</vt:lpstr>
      <vt:lpstr>BCVPUP+Montserrat-Regular</vt:lpstr>
      <vt:lpstr>BHVHKD+Montserrat-Regular</vt:lpstr>
      <vt:lpstr>BJHGTI+Montserrat-Black</vt:lpstr>
      <vt:lpstr>BSSUOI+Montserrat-Bold</vt:lpstr>
      <vt:lpstr>CAGSUR+Montserrat-Black</vt:lpstr>
      <vt:lpstr>Calibri</vt:lpstr>
      <vt:lpstr>Calibri Light</vt:lpstr>
      <vt:lpstr>CNRDGL+ArialMT</vt:lpstr>
      <vt:lpstr>CORWSR+Montserrat-Black</vt:lpstr>
      <vt:lpstr>CPVDJL+Arial-BoldMT</vt:lpstr>
      <vt:lpstr>CQDPCF+Montserrat-Regular</vt:lpstr>
      <vt:lpstr>DGEIMW+ArialMT</vt:lpstr>
      <vt:lpstr>DGTSCD+Montserrat-Black</vt:lpstr>
      <vt:lpstr>DRISBR+Montserrat-Black</vt:lpstr>
      <vt:lpstr>DWRLLR+Montserrat-Regular</vt:lpstr>
      <vt:lpstr>EFJIKA+Montserrat-Bold</vt:lpstr>
      <vt:lpstr>EHDGGS+ArialMT</vt:lpstr>
      <vt:lpstr>EKEQEE+Montserrat-Black</vt:lpstr>
      <vt:lpstr>EPDMRD+Montserrat-Regular</vt:lpstr>
      <vt:lpstr>ESFLFG+Montserrat-Regular</vt:lpstr>
      <vt:lpstr>FIJJAO+Montserrat-Bold</vt:lpstr>
      <vt:lpstr>FNMMHF+ArialMT</vt:lpstr>
      <vt:lpstr>FSHDQM+Montserrat-Regular</vt:lpstr>
      <vt:lpstr>GJPDKQ+ArialMT</vt:lpstr>
      <vt:lpstr>GNVNPC+Arial-BoldMT</vt:lpstr>
      <vt:lpstr>GTMRLG+Montserrat-Black</vt:lpstr>
      <vt:lpstr>HMENEO+Montserrat-Black</vt:lpstr>
      <vt:lpstr>IGIDFI+ArialMT</vt:lpstr>
      <vt:lpstr>JHFWKO+Montserrat-Bold</vt:lpstr>
      <vt:lpstr>JHMMHR+Montserrat-Bold</vt:lpstr>
      <vt:lpstr>JOLUHK+Montserrat-Black</vt:lpstr>
      <vt:lpstr>JUMOJA+Montserrat-Regular</vt:lpstr>
      <vt:lpstr>KDVKPH+ArialMT</vt:lpstr>
      <vt:lpstr>KGEKQK+ArialMT</vt:lpstr>
      <vt:lpstr>KJLLLO+Montserrat-Regular</vt:lpstr>
      <vt:lpstr>KPJGGF+Montserrat-Black</vt:lpstr>
      <vt:lpstr>KWGCTD+Montserrat-Black</vt:lpstr>
      <vt:lpstr>LAPHHK+Montserrat-Black</vt:lpstr>
      <vt:lpstr>LCWIFQ+ArialMT</vt:lpstr>
      <vt:lpstr>LMPNWT+ArialMT</vt:lpstr>
      <vt:lpstr>LNPMTN+Montserrat-Bold</vt:lpstr>
      <vt:lpstr>LPBNID+Montserrat-Regular</vt:lpstr>
      <vt:lpstr>LVBCDB+Montserrat-Bold</vt:lpstr>
      <vt:lpstr>MBIHJU+ArialMT</vt:lpstr>
      <vt:lpstr>MTSCLC+Montserrat-Regular</vt:lpstr>
      <vt:lpstr>NCHRPN+Montserrat-Black</vt:lpstr>
      <vt:lpstr>NKNMET+Montserrat-Black</vt:lpstr>
      <vt:lpstr>NKUSRO+ArialMT</vt:lpstr>
      <vt:lpstr>NMVPER+Montserrat-Black</vt:lpstr>
      <vt:lpstr>NSRUNN+ArialMT</vt:lpstr>
      <vt:lpstr>NTVPCP+Montserrat-Black</vt:lpstr>
      <vt:lpstr>OAJIKS+Montserrat-Regular</vt:lpstr>
      <vt:lpstr>OKREPR+Montserrat-Regular</vt:lpstr>
      <vt:lpstr>OSTWRC+Montserrat-Black</vt:lpstr>
      <vt:lpstr>PEHEDS+Montserrat-Black</vt:lpstr>
      <vt:lpstr>PONJWV+Montserrat-Regular</vt:lpstr>
      <vt:lpstr>QFTWMN+Montserrat-Black</vt:lpstr>
      <vt:lpstr>QMOLDP+Montserrat-Regular</vt:lpstr>
      <vt:lpstr>QNOWPD+ArialMT</vt:lpstr>
      <vt:lpstr>QSBLTU+Montserrat-Regular</vt:lpstr>
      <vt:lpstr>QUMTLQ+Montserrat-Regular</vt:lpstr>
      <vt:lpstr>QWSBUG+Montserrat-Regular</vt:lpstr>
      <vt:lpstr>RHGIJC+Montserrat-Black</vt:lpstr>
      <vt:lpstr>RJLTUA+Montserrat-Black</vt:lpstr>
      <vt:lpstr>RKBHGR+Montserrat-Regular</vt:lpstr>
      <vt:lpstr>RQMGPS+Montserrat-Black</vt:lpstr>
      <vt:lpstr>TBMATI+ArialMT</vt:lpstr>
      <vt:lpstr>TBOPNT+Montserrat-Bold</vt:lpstr>
      <vt:lpstr>TBVLAE+Montserrat-Bold</vt:lpstr>
      <vt:lpstr>TDGPRS+Montserrat-Regular</vt:lpstr>
      <vt:lpstr>Times New Roman</vt:lpstr>
      <vt:lpstr>UHSQKV+Montserrat-Bold</vt:lpstr>
      <vt:lpstr>UJGJTU+Montserrat-Regular</vt:lpstr>
      <vt:lpstr>VAQEMI+Montserrat-Black</vt:lpstr>
      <vt:lpstr>VEUNTK+Montserrat-Black</vt:lpstr>
      <vt:lpstr>VIFPDG+Montserrat-Regular</vt:lpstr>
      <vt:lpstr>VIJAHF+Montserrat-Regular</vt:lpstr>
      <vt:lpstr>VJQSJV+Montserrat-Regular</vt:lpstr>
      <vt:lpstr>VPEITF+Montserrat-Bold</vt:lpstr>
      <vt:lpstr>VPQJGW+Caveat-Regular</vt:lpstr>
      <vt:lpstr>VRBBBR+Montserrat-Regular</vt:lpstr>
      <vt:lpstr>WBAGPD+ArialMT</vt:lpstr>
      <vt:lpstr>WKINLA+ArialMT</vt:lpstr>
      <vt:lpstr>WLGFQV+Montserrat-Black</vt:lpstr>
      <vt:lpstr>WQGLCV+Montserrat-Regular</vt:lpstr>
      <vt:lpstr>WSMFAJ+Montserrat-Regular</vt:lpstr>
      <vt:lpstr>WSVOWT+Montserrat-Black</vt:lpstr>
      <vt:lpstr>Тема Office</vt:lpstr>
      <vt:lpstr>Структура ОС Linux (для профессии Специалист по кибербезопасности)</vt:lpstr>
      <vt:lpstr>Введение в Linux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Первая установка Linux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ОС Linux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Знакомство с терминалом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Устройства в Linux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Диски и файловые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Устройство файловых систем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Структура ОС Linux (для профессии Специалист по кибербезопасности)</dc:title>
  <dc:creator>ASUS Vivobook</dc:creator>
  <cp:lastModifiedBy>ASUS Vivobook</cp:lastModifiedBy>
  <cp:revision>3</cp:revision>
  <dcterms:created xsi:type="dcterms:W3CDTF">2025-01-23T05:07:26Z</dcterms:created>
  <dcterms:modified xsi:type="dcterms:W3CDTF">2025-01-23T08:51:19Z</dcterms:modified>
</cp:coreProperties>
</file>